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83" r:id="rId21"/>
    <p:sldId id="277" r:id="rId22"/>
    <p:sldId id="284" r:id="rId23"/>
    <p:sldId id="285" r:id="rId24"/>
    <p:sldId id="286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2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B0C4-DE35-40AE-928F-6121B1E5DDD5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630E-13C3-45C8-A7CB-AC170637F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120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C0E9B-CC7C-41EF-8479-F18B695908D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0B5E-0504-43BB-9DAC-A2B7B76DE48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DA143-FCA0-459B-BA84-DD7A0775FDF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C6CC-0DAA-4442-9660-F0E6B039565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F2205-FDA9-4B2C-8689-D92644B2250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2D17F-7822-4261-A373-6F31CAA079C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46D7-06CC-416C-B213-017D107377E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EDD6-C454-451E-A852-E638122E6B1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18493-5F37-42E5-A58A-DD58FBF73EE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E9B06-F334-4C43-B58C-0C36923A7ED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10817-F015-47F6-B541-6E904F875DB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A3C2-EC52-4182-92A2-D8022EF070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DDE3-74F2-48F5-B6C0-45D5819904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772D-918D-4E04-9531-23BD0B4362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6DAC3-7517-4D9A-8D33-7C1C26F01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D258-8A8F-404E-81FE-F6ECEB4E67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285C-EF28-4EAF-8C4E-FA3B7A44BF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8E50-C391-4C9F-9CD6-453EB4AEDB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CDBC-2720-4860-BDC8-49F7183680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71FE-9706-4E94-B703-D97C638F99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2EC9-BD26-483B-B91D-755D95AF24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65551-4A81-4711-8EDD-3D406EA9C6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8291-8E28-4C4E-A2C2-08C5DCE6F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29F0-C187-4701-8103-63749D2701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B5B-D80D-4D11-AFF0-35494EB66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3ED0-1888-4BBC-9084-97DDCD3899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47A8-CEC1-4DDA-A31D-D0708CCFDA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6E5B-FAD6-4D29-A852-A94DA8D3F0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E7FA-2C4B-43F2-9B46-892EEE809E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EE6D-5086-442C-8A6F-45516D11B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10AD-BCC3-4160-944F-5FB0CB0728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2BFA-EBB4-4526-86B5-488156580C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F829-0727-4260-8729-C6B2D24839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DC12-0D3A-414A-BFC8-5DCFD071AA22}" type="datetimeFigureOut">
              <a:rPr lang="en-US" smtClean="0"/>
              <a:pPr/>
              <a:t>7/23/2011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A386-CB11-458D-9C45-A2EF0F9181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45EC09-EF33-4785-8457-8C79F181DBD5}" type="slidenum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E1116F-E0F6-4AE4-AF07-73D1F1041B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39CA84-0309-42AA-B01A-44B1FA1C80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1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Word_2007_Document2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Word_2007_Document3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uckle-alison@norc.org" TargetMode="External"/><Relationship Id="rId2" Type="http://schemas.openxmlformats.org/officeDocument/2006/relationships/hyperlink" Target="mailto:goldwater-jason@norc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95000"/>
              </a:schemeClr>
            </a:gs>
            <a:gs pos="99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source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9864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3429000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dirty="0" smtClean="0">
                <a:solidFill>
                  <a:schemeClr val="tx1">
                    <a:lumMod val="75000"/>
                    <a:lumOff val="25000"/>
                    <a:alpha val="86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Impact" pitchFamily="34" charset="0"/>
              </a:rPr>
              <a:t>A Study and Report on Open Source Health Information Technology Systems</a:t>
            </a:r>
            <a:endParaRPr lang="en-US" sz="4200" dirty="0">
              <a:solidFill>
                <a:schemeClr val="tx1">
                  <a:lumMod val="75000"/>
                  <a:lumOff val="25000"/>
                  <a:alpha val="86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4196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Jason C. Goldwater, MA, MPA</a:t>
            </a:r>
          </a:p>
          <a:p>
            <a:r>
              <a:rPr lang="en-US" dirty="0" smtClean="0"/>
              <a:t>Alison Muckle</a:t>
            </a:r>
          </a:p>
          <a:p>
            <a:endParaRPr lang="en-US" dirty="0"/>
          </a:p>
          <a:p>
            <a:r>
              <a:rPr lang="en-US" dirty="0" smtClean="0"/>
              <a:t>NORC at the University of Chicago</a:t>
            </a:r>
          </a:p>
          <a:p>
            <a:r>
              <a:rPr lang="en-US" dirty="0" smtClean="0"/>
              <a:t>July 27,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Calisto MT" pitchFamily="18" charset="0"/>
              </a:rPr>
              <a:t>Literature review focused on terms like, “open source electronic health record,” “</a:t>
            </a:r>
            <a:r>
              <a:rPr lang="en-US" sz="2000" dirty="0" err="1" smtClean="0">
                <a:latin typeface="Calisto MT" pitchFamily="18" charset="0"/>
              </a:rPr>
              <a:t>VistA</a:t>
            </a:r>
            <a:r>
              <a:rPr lang="en-US" sz="2000" dirty="0" smtClean="0">
                <a:latin typeface="Calisto MT" pitchFamily="18" charset="0"/>
              </a:rPr>
              <a:t>,” “open source licensing,” and “community health centers.”</a:t>
            </a:r>
          </a:p>
          <a:p>
            <a:r>
              <a:rPr lang="en-US" sz="2000" dirty="0" smtClean="0">
                <a:latin typeface="Calisto MT" pitchFamily="18" charset="0"/>
              </a:rPr>
              <a:t>Used source such as Google Scholar, Academic Research Center, EMBASE and conference publications.</a:t>
            </a:r>
          </a:p>
          <a:p>
            <a:r>
              <a:rPr lang="en-US" sz="2000" dirty="0" smtClean="0">
                <a:latin typeface="Calisto MT" pitchFamily="18" charset="0"/>
              </a:rPr>
              <a:t>Focused on sources starting in 2005.</a:t>
            </a:r>
            <a:endParaRPr lang="en-US" sz="2000" dirty="0">
              <a:latin typeface="Calisto MT" pitchFamily="18" charset="0"/>
            </a:endParaRPr>
          </a:p>
        </p:txBody>
      </p:sp>
      <p:pic>
        <p:nvPicPr>
          <p:cNvPr id="22530" name="Picture 2" descr="C:\Users\Jason\AppData\Local\Microsoft\Windows\Temporary Internet Files\Content.IE5\UIU8ZNBF\MC900390728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81497"/>
            <a:ext cx="3074326" cy="349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Informant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>
                <a:latin typeface="Calisto MT" pitchFamily="18" charset="0"/>
              </a:rPr>
              <a:t>Key informant interviews were conducted with both developers and implementers of open source EHR systems</a:t>
            </a:r>
          </a:p>
          <a:p>
            <a:r>
              <a:rPr lang="en-US" sz="2400" dirty="0" smtClean="0">
                <a:latin typeface="Calisto MT" pitchFamily="18" charset="0"/>
              </a:rPr>
              <a:t>Questions were focused on how the system was developed/implemented and its intended and actual use in safety net settings.</a:t>
            </a:r>
            <a:endParaRPr lang="en-US" sz="2400" dirty="0">
              <a:latin typeface="Calisto M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Calisto MT" pitchFamily="18" charset="0"/>
              </a:rPr>
              <a:t>Interviews were conducted with (among others):</a:t>
            </a:r>
          </a:p>
          <a:p>
            <a:pPr lvl="1"/>
            <a:r>
              <a:rPr lang="en-US" sz="2000" dirty="0" smtClean="0">
                <a:latin typeface="Calisto MT" pitchFamily="18" charset="0"/>
              </a:rPr>
              <a:t>Dennis Behrens  - President, National Rural Health Association</a:t>
            </a:r>
          </a:p>
          <a:p>
            <a:pPr lvl="1"/>
            <a:r>
              <a:rPr lang="en-US" sz="2000" dirty="0" smtClean="0">
                <a:latin typeface="Calisto MT" pitchFamily="18" charset="0"/>
              </a:rPr>
              <a:t>Jon Teichrow  - Mirth</a:t>
            </a:r>
          </a:p>
          <a:p>
            <a:pPr lvl="1"/>
            <a:r>
              <a:rPr lang="en-US" sz="2000" dirty="0" smtClean="0">
                <a:latin typeface="Calisto MT" pitchFamily="18" charset="0"/>
              </a:rPr>
              <a:t>David Ulman – </a:t>
            </a:r>
            <a:r>
              <a:rPr lang="en-US" sz="2000" dirty="0" err="1" smtClean="0">
                <a:latin typeface="Calisto MT" pitchFamily="18" charset="0"/>
              </a:rPr>
              <a:t>ClearHealth</a:t>
            </a:r>
            <a:endParaRPr lang="en-US" sz="2000" dirty="0" smtClean="0">
              <a:latin typeface="Calisto MT" pitchFamily="18" charset="0"/>
            </a:endParaRPr>
          </a:p>
          <a:p>
            <a:pPr lvl="1"/>
            <a:r>
              <a:rPr lang="en-US" sz="2000" dirty="0" smtClean="0">
                <a:latin typeface="Calisto MT" pitchFamily="18" charset="0"/>
              </a:rPr>
              <a:t>Fred Trotter – Righteous Patient</a:t>
            </a:r>
          </a:p>
          <a:p>
            <a:pPr lvl="1"/>
            <a:r>
              <a:rPr lang="en-US" sz="2000" dirty="0" smtClean="0">
                <a:latin typeface="Calisto MT" pitchFamily="18" charset="0"/>
              </a:rPr>
              <a:t>Joanne Rhode – Axial Exchange</a:t>
            </a:r>
            <a:endParaRPr lang="en-US" sz="20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sto MT" pitchFamily="18" charset="0"/>
              </a:rPr>
              <a:t>The NORC team also conducted a series of site visits to Federally Qualified Health Centers (FQHCs) that was either currently using, or was planning on using, an open source EHR. </a:t>
            </a:r>
            <a:endParaRPr lang="en-US" sz="2400" dirty="0" smtClean="0">
              <a:solidFill>
                <a:schemeClr val="tx1"/>
              </a:solidFill>
              <a:latin typeface="Calisto MT" pitchFamily="18" charset="0"/>
            </a:endParaRPr>
          </a:p>
          <a:p>
            <a:r>
              <a:rPr lang="en-US" sz="2400" dirty="0" smtClean="0">
                <a:latin typeface="Calisto MT" pitchFamily="18" charset="0"/>
                <a:ea typeface="Times New Roman"/>
                <a:cs typeface="Times New Roman"/>
              </a:rPr>
              <a:t>NORC developed a set of criteria in consultation with ONC and the TEP that focused on appropriate themes, participants, instruments and metrics to be used in the course of the visit.</a:t>
            </a:r>
          </a:p>
          <a:p>
            <a:pPr>
              <a:buNone/>
            </a:pPr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1257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2295525"/>
            </a:xfrm>
            <a:prstGeom prst="rect">
              <a:avLst/>
            </a:prstGeom>
            <a:gradFill flip="none" rotWithShape="1">
              <a:gsLst>
                <a:gs pos="5000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562475"/>
              <a:ext cx="9144000" cy="229552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174324" y="2263775"/>
              <a:ext cx="969676" cy="2330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2263775"/>
              <a:ext cx="969677" cy="23304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838200" y="2209800"/>
              <a:ext cx="7543800" cy="2438400"/>
            </a:xfrm>
            <a:prstGeom prst="roundRect">
              <a:avLst/>
            </a:prstGeom>
            <a:noFill/>
            <a:ln w="127000">
              <a:solidFill>
                <a:schemeClr val="bg1"/>
              </a:solidFill>
            </a:ln>
            <a:scene3d>
              <a:camera prst="orthographicFront"/>
              <a:lightRig rig="freezing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4800600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/>
                <a:ea typeface="Times New Roman"/>
                <a:cs typeface="Times New Roman"/>
              </a:rPr>
              <a:t>The site must have a current open source EHR implementation with an active community of users, or an approved project plan 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5046821"/>
            <a:ext cx="7315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Must serve Medicaid and Medicare beneficiaries and the uninsured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5046821"/>
            <a:ext cx="7315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Must have clinical decision support and e-prescribing capabilities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5246876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Variety of technical approaches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5246876"/>
            <a:ext cx="7315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</a:rPr>
              <a:t>Geographic diversity</a:t>
            </a:r>
            <a:endParaRPr lang="en-US" sz="2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19444 L 0.00313 -0.80556 " pathEditMode="relative" rAng="0" ptsTypes="AA">
                                      <p:cBhvr>
                                        <p:cTn id="9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Locations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Source Product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Care Systems (Clay, WV)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Health Centers of San Diego</a:t>
                      </a:r>
                      <a:r>
                        <a:rPr lang="en-US" baseline="0" dirty="0" smtClean="0"/>
                        <a:t> (San Diego, CA)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VistA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Samahan (National City, CA)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ClearHealth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Adelante Healthcare (Surprise,</a:t>
                      </a:r>
                      <a:r>
                        <a:rPr lang="en-US" baseline="0" dirty="0" smtClean="0"/>
                        <a:t> AZ)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 </a:t>
                      </a:r>
                      <a:r>
                        <a:rPr lang="en-US" dirty="0" err="1" smtClean="0"/>
                        <a:t>VistA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Wesley Community Health Center</a:t>
                      </a:r>
                      <a:r>
                        <a:rPr lang="en-US" baseline="0" dirty="0" smtClean="0"/>
                        <a:t> (Phoenix, AZ)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World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VistA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914400" y="1145005"/>
            <a:ext cx="7315200" cy="32725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791200" y="0"/>
            <a:ext cx="213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17008370_pointar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91200" y="1143000"/>
            <a:ext cx="2133600" cy="32725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38800" y="990600"/>
            <a:ext cx="2438400" cy="3657600"/>
          </a:xfrm>
          <a:prstGeom prst="rect">
            <a:avLst/>
          </a:prstGeom>
          <a:noFill/>
          <a:ln w="9525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80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Gill Sans MT Condensed" pitchFamily="34" charset="0"/>
              </a:rPr>
              <a:t>Results and Conclusions</a:t>
            </a:r>
            <a:endParaRPr lang="en-US" sz="2400" dirty="0">
              <a:solidFill>
                <a:prstClr val="white"/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722313" y="1066800"/>
            <a:ext cx="7699375" cy="1371600"/>
          </a:xfrm>
          <a:prstGeom prst="snip2DiagRect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722312" y="3048000"/>
            <a:ext cx="7699375" cy="1371600"/>
          </a:xfrm>
          <a:prstGeom prst="snip2DiagRect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722313" y="5105400"/>
            <a:ext cx="7699375" cy="1371600"/>
          </a:xfrm>
          <a:prstGeom prst="snip2DiagRect">
            <a:avLst/>
          </a:prstGeom>
          <a:gradFill flip="none" rotWithShape="1">
            <a:gsLst>
              <a:gs pos="0">
                <a:schemeClr val="tx1">
                  <a:alpha val="49000"/>
                </a:schemeClr>
              </a:gs>
              <a:gs pos="100000">
                <a:schemeClr val="tx1">
                  <a:alpha val="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a43fe7a40d44bccba1882332f820308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2286000" cy="171926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5" descr="a43fe7a40d44bccba1882332f820308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638" y="2895600"/>
            <a:ext cx="1736725" cy="171926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 descr="a43fe7a40d44bccba1882332f820308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7163" y="4876800"/>
            <a:ext cx="1717675" cy="171926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86200" y="1217613"/>
            <a:ext cx="388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886200" y="3198813"/>
            <a:ext cx="388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1217613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Open source EHRs provided a reliable, cost effective solution for safety-net providers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86200" y="3048000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One of the overall benefits was the ability to customize the software efficiently by creating new modules or templates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6200" y="5181600"/>
            <a:ext cx="388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Community health centers were changing their practice and clinical workflow around the open source EHRs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3581400" y="2286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Initial Findings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V="1">
            <a:off x="5753100" y="3390900"/>
            <a:ext cx="6858000" cy="7620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1143000" y="3390900"/>
            <a:ext cx="6858000" cy="7620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ays_of_wine_and_ros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8600" y="914400"/>
            <a:ext cx="411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There were some disadvantages to open source as well</a:t>
            </a:r>
          </a:p>
          <a:p>
            <a:endParaRPr lang="en-US" sz="2400" b="1" dirty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Support and maintenance was only available through a select group of people, creating a “single-point of failure”</a:t>
            </a:r>
            <a:endParaRPr lang="en-US" sz="24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Not every template or module worked effectively, which lead to criticisms of the design process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411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>
                <a:latin typeface="Calibri" pitchFamily="34" charset="0"/>
              </a:rPr>
              <a:t>Not All Wine and Roses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34" charset="0"/>
                <a:cs typeface="Times New Roman"/>
              </a:rPr>
              <a:t>Within the Community Health Network of West Virginia, the redesigned their workflow around RPMS to emphasize chronic disease management</a:t>
            </a: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At Operation </a:t>
            </a:r>
            <a:r>
              <a:rPr lang="en-US" sz="2400" dirty="0" err="1" smtClean="0">
                <a:latin typeface="Gill Sans MT" pitchFamily="34" charset="0"/>
                <a:cs typeface="Times New Roman"/>
              </a:rPr>
              <a:t>Samahan</a:t>
            </a:r>
            <a:r>
              <a:rPr lang="en-US" sz="2400" dirty="0" smtClean="0">
                <a:latin typeface="Gill Sans MT" pitchFamily="34" charset="0"/>
                <a:cs typeface="Times New Roman"/>
              </a:rPr>
              <a:t>, they used </a:t>
            </a:r>
            <a:r>
              <a:rPr lang="en-US" sz="2400" dirty="0" err="1" smtClean="0">
                <a:latin typeface="Gill Sans MT" pitchFamily="34" charset="0"/>
                <a:cs typeface="Times New Roman"/>
              </a:rPr>
              <a:t>ClearHealth</a:t>
            </a:r>
            <a:r>
              <a:rPr lang="en-US" sz="2400" dirty="0" smtClean="0">
                <a:latin typeface="Gill Sans MT" pitchFamily="34" charset="0"/>
                <a:cs typeface="Times New Roman"/>
              </a:rPr>
              <a:t> for non-clinical care, such as family planning and behavioral health services</a:t>
            </a: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Wesley Community Health Center designed pediatric and immunization templates within </a:t>
            </a:r>
            <a:r>
              <a:rPr lang="en-US" sz="2400" dirty="0" err="1" smtClean="0">
                <a:latin typeface="Gill Sans MT" pitchFamily="34" charset="0"/>
                <a:cs typeface="Times New Roman"/>
              </a:rPr>
              <a:t>WorldVista</a:t>
            </a:r>
            <a:endParaRPr lang="en-US" sz="2400" dirty="0" smtClean="0">
              <a:latin typeface="Gill Sans MT" pitchFamily="34" charset="0"/>
              <a:cs typeface="Times New Roman"/>
            </a:endParaRP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Family Health Centers of San Diego seamlessly combined their practice management system with </a:t>
            </a:r>
            <a:r>
              <a:rPr lang="en-US" sz="2400" dirty="0" err="1" smtClean="0">
                <a:latin typeface="Gill Sans MT" pitchFamily="34" charset="0"/>
                <a:cs typeface="Times New Roman"/>
              </a:rPr>
              <a:t>WorldVistA</a:t>
            </a:r>
            <a:endParaRPr lang="en-US" sz="2400" dirty="0" smtClean="0"/>
          </a:p>
          <a:p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The acquisition and implementation of open source EHRs is not free, and the overall cost still poses a barrier to adoption </a:t>
            </a:r>
            <a:endParaRPr lang="en-US" sz="2400" dirty="0" smtClean="0">
              <a:latin typeface="Gill Sans MT" pitchFamily="34" charset="0"/>
            </a:endParaRPr>
          </a:p>
          <a:p>
            <a:r>
              <a:rPr lang="en-US" sz="2400" dirty="0" smtClean="0">
                <a:latin typeface="Gill Sans MT" pitchFamily="34" charset="0"/>
              </a:rPr>
              <a:t>Reducing costs by utilizing internal staff can be a risky proposition.</a:t>
            </a:r>
          </a:p>
          <a:p>
            <a:r>
              <a:rPr lang="en-US" sz="2400" dirty="0" smtClean="0">
                <a:latin typeface="Gill Sans MT" pitchFamily="34" charset="0"/>
              </a:rPr>
              <a:t>The success of an open source EHR system within a safety net setting is dependent on strong and visionary leadership</a:t>
            </a:r>
          </a:p>
          <a:p>
            <a:r>
              <a:rPr lang="en-US" sz="2400" dirty="0" smtClean="0">
                <a:latin typeface="Gill Sans MT" pitchFamily="34" charset="0"/>
              </a:rPr>
              <a:t>A barrier to the use of open source systems continues to be misinformation and the misrepresentation of open source as a whole</a:t>
            </a:r>
            <a:r>
              <a:rPr lang="en-US" sz="2400" i="1" dirty="0" smtClean="0"/>
              <a:t>.</a:t>
            </a:r>
          </a:p>
          <a:p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00600" y="3657600"/>
            <a:ext cx="3959352" cy="281635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20000">
                <a:schemeClr val="bg1">
                  <a:lumMod val="65000"/>
                  <a:alpha val="31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br" rotWithShape="0">
              <a:prstClr val="black">
                <a:alpha val="28000"/>
              </a:prstClr>
            </a:outerShdw>
          </a:effectLst>
          <a:scene3d>
            <a:camera prst="orthographicFront"/>
            <a:lightRig rig="contrasting" dir="t">
              <a:rot lat="0" lon="0" rev="4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4114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Overview of the Study</a:t>
            </a:r>
          </a:p>
          <a:p>
            <a:pPr marL="400050" indent="-400050">
              <a:buAutoNum type="romanU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Study Methodology</a:t>
            </a:r>
          </a:p>
          <a:p>
            <a:pPr marL="400050" indent="-400050">
              <a:buAutoNum type="romanU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Results and Conclusions</a:t>
            </a:r>
          </a:p>
          <a:p>
            <a:pPr marL="400050" indent="-400050">
              <a:buAutoNum type="romanUcPeriod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Next Steps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TCO – Proprietary</a:t>
            </a:r>
            <a:endParaRPr lang="en-US" dirty="0"/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762000" y="1143000"/>
          <a:ext cx="7620000" cy="4791075"/>
        </p:xfrm>
        <a:graphic>
          <a:graphicData uri="http://schemas.openxmlformats.org/presentationml/2006/ole">
            <p:oleObj spid="_x0000_s65539" name="Document" r:id="rId3" imgW="5644142" imgH="38354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TCO – Open Source</a:t>
            </a:r>
            <a:endParaRPr lang="en-US" dirty="0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953404" y="1905000"/>
          <a:ext cx="7237192" cy="4057305"/>
        </p:xfrm>
        <a:graphic>
          <a:graphicData uri="http://schemas.openxmlformats.org/presentationml/2006/ole">
            <p:oleObj spid="_x0000_s66561" name="Document" r:id="rId3" imgW="5644142" imgH="3164194" progId="Word.Document.12">
              <p:embed/>
            </p:oleObj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966787" y="1143000"/>
          <a:ext cx="7210425" cy="1076325"/>
        </p:xfrm>
        <a:graphic>
          <a:graphicData uri="http://schemas.openxmlformats.org/presentationml/2006/ole">
            <p:oleObj spid="_x0000_s66562" name="Document" r:id="rId4" imgW="5644142" imgH="98170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to TCO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baseline="30000" dirty="0" smtClean="0"/>
              <a:t> </a:t>
            </a:r>
            <a:endParaRPr lang="en-US" sz="2800" baseline="30000" dirty="0" smtClean="0"/>
          </a:p>
          <a:p>
            <a:r>
              <a:rPr lang="en-US" sz="2800" dirty="0" smtClean="0"/>
              <a:t>Data </a:t>
            </a:r>
            <a:r>
              <a:rPr lang="en-US" sz="2800" dirty="0" smtClean="0"/>
              <a:t>taken from a case study analysis and </a:t>
            </a:r>
            <a:r>
              <a:rPr lang="en-US" sz="2800" dirty="0" smtClean="0"/>
              <a:t>West Virginia </a:t>
            </a:r>
            <a:r>
              <a:rPr lang="en-US" sz="2800" dirty="0" smtClean="0"/>
              <a:t>and reflect a $400 FTE equivalent for both hardware maintenance and IS staff, contractors and training. These costs do not represent all safety net providers, just the example in West Virginia</a:t>
            </a:r>
            <a:r>
              <a:rPr lang="en-US" dirty="0" smtClean="0"/>
              <a:t>.</a:t>
            </a:r>
          </a:p>
          <a:p>
            <a:r>
              <a:rPr lang="en-US" sz="2800" dirty="0" smtClean="0"/>
              <a:t>Data taken from Miller and West, </a:t>
            </a:r>
            <a:r>
              <a:rPr lang="en-US" sz="2800" i="1" dirty="0" smtClean="0"/>
              <a:t>Health Affairs, 2007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j04075000000[1]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5800" y="457200"/>
            <a:ext cx="7848600" cy="5486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19200" y="228600"/>
            <a:ext cx="2130552" cy="6400800"/>
          </a:xfrm>
          <a:prstGeom prst="rect">
            <a:avLst/>
          </a:prstGeom>
          <a:gradFill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shade val="30000"/>
                  <a:satMod val="20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MPj04075000000[1].jpg"/>
          <p:cNvPicPr>
            <a:picLocks noChangeAspect="1"/>
          </p:cNvPicPr>
          <p:nvPr/>
        </p:nvPicPr>
        <p:blipFill>
          <a:blip r:embed="rId2" cstate="print"/>
          <a:srcRect l="321" t="26882" r="50822" b="24731"/>
          <a:stretch>
            <a:fillRect/>
          </a:stretch>
        </p:blipFill>
        <p:spPr>
          <a:xfrm>
            <a:off x="685800" y="1933575"/>
            <a:ext cx="3733800" cy="25336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219200" y="1943100"/>
            <a:ext cx="2133600" cy="2514600"/>
          </a:xfrm>
          <a:prstGeom prst="rect">
            <a:avLst/>
          </a:prstGeom>
          <a:noFill/>
          <a:ln w="9525">
            <a:solidFill>
              <a:schemeClr val="tx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019800"/>
            <a:ext cx="1981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cs typeface="Arial" charset="0"/>
              </a:rPr>
              <a:t>NEXT STEPS</a:t>
            </a:r>
            <a:endParaRPr lang="en-US" dirty="0">
              <a:solidFill>
                <a:prstClr val="white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002E-6 L 0.23593 -0.00185 L -0.18056 0.00208 " pathEditMode="relative" ptsTypes="AAA">
                                      <p:cBhvr>
                                        <p:cTn id="6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NORC is undertaking the second part of this study, which will focus on a comparison between open source EHRs and proprietary systems in similar clinical settings.   These will include the following:</a:t>
            </a:r>
          </a:p>
          <a:p>
            <a:pPr lvl="1"/>
            <a:r>
              <a:rPr lang="en-US" sz="2000" i="1" dirty="0" smtClean="0">
                <a:latin typeface="Gill Sans MT" pitchFamily="34" charset="0"/>
                <a:cs typeface="Times New Roman"/>
              </a:rPr>
              <a:t>Hospitals</a:t>
            </a:r>
          </a:p>
          <a:p>
            <a:pPr lvl="1"/>
            <a:r>
              <a:rPr lang="en-US" sz="2000" i="1" dirty="0" smtClean="0">
                <a:latin typeface="Gill Sans MT" pitchFamily="34" charset="0"/>
                <a:cs typeface="Times New Roman"/>
              </a:rPr>
              <a:t>Public Health Agencies</a:t>
            </a:r>
          </a:p>
          <a:p>
            <a:pPr lvl="1"/>
            <a:r>
              <a:rPr lang="en-US" sz="2000" i="1" dirty="0" smtClean="0">
                <a:latin typeface="Gill Sans MT" pitchFamily="34" charset="0"/>
                <a:cs typeface="Times New Roman"/>
              </a:rPr>
              <a:t>Long-Term Care Facilities</a:t>
            </a:r>
          </a:p>
          <a:p>
            <a:pPr lvl="1"/>
            <a:r>
              <a:rPr lang="en-US" sz="2000" i="1" dirty="0" smtClean="0">
                <a:latin typeface="Gill Sans MT" pitchFamily="34" charset="0"/>
                <a:cs typeface="Times New Roman"/>
              </a:rPr>
              <a:t>Behavioral Health</a:t>
            </a:r>
          </a:p>
          <a:p>
            <a:pPr lvl="1"/>
            <a:r>
              <a:rPr lang="en-US" sz="2000" i="1" dirty="0" smtClean="0">
                <a:latin typeface="Gill Sans MT" pitchFamily="34" charset="0"/>
              </a:rPr>
              <a:t>Community Health Centers</a:t>
            </a:r>
          </a:p>
          <a:p>
            <a:pPr lvl="1"/>
            <a:r>
              <a:rPr lang="en-US" sz="2000" i="1" dirty="0" smtClean="0">
                <a:latin typeface="Gill Sans MT" pitchFamily="34" charset="0"/>
              </a:rPr>
              <a:t>Physician Offices</a:t>
            </a:r>
          </a:p>
          <a:p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NORC will use a semi-structured interview protocol that will be utilized in site visits and will cover the following topics:</a:t>
            </a:r>
          </a:p>
          <a:p>
            <a:pPr lvl="1"/>
            <a:r>
              <a:rPr lang="en-US" sz="2000" i="1" dirty="0" smtClean="0"/>
              <a:t>Cost (return on investment, net present value, TCO, cost benefit analysis)</a:t>
            </a:r>
          </a:p>
          <a:p>
            <a:pPr lvl="1"/>
            <a:r>
              <a:rPr lang="en-US" sz="2000" i="1" dirty="0" smtClean="0"/>
              <a:t>Clinical Workflow</a:t>
            </a:r>
          </a:p>
          <a:p>
            <a:pPr lvl="1"/>
            <a:r>
              <a:rPr lang="en-US" sz="2000" i="1" dirty="0" smtClean="0"/>
              <a:t>Quality Improvement</a:t>
            </a:r>
          </a:p>
          <a:p>
            <a:pPr lvl="1"/>
            <a:r>
              <a:rPr lang="en-US" sz="2000" i="1" dirty="0" smtClean="0"/>
              <a:t>Usability</a:t>
            </a:r>
          </a:p>
          <a:p>
            <a:pPr lvl="1"/>
            <a:r>
              <a:rPr lang="en-US" sz="2000" i="1" dirty="0" smtClean="0"/>
              <a:t>Conformance to Meaningful Use</a:t>
            </a:r>
          </a:p>
          <a:p>
            <a:pPr lvl="1"/>
            <a:r>
              <a:rPr lang="en-US" sz="2000" i="1" dirty="0" smtClean="0"/>
              <a:t>Use of the Open Source EHR in specific environments</a:t>
            </a:r>
          </a:p>
          <a:p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and Report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pitchFamily="34" charset="0"/>
                <a:ea typeface="Times New Roman"/>
                <a:cs typeface="Times New Roman"/>
              </a:rPr>
              <a:t>Data collection will be completed by the end of September</a:t>
            </a: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Draft of the report will be completed by the end of November</a:t>
            </a: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It is expected that we will release the report in early-to-mid January </a:t>
            </a:r>
          </a:p>
          <a:p>
            <a:r>
              <a:rPr lang="en-US" sz="2400" dirty="0" smtClean="0">
                <a:latin typeface="Gill Sans MT" pitchFamily="34" charset="0"/>
                <a:cs typeface="Times New Roman"/>
              </a:rPr>
              <a:t>We will be briefing a number of HHS agencies on this, all of whom have expressed interest in our findings and results</a:t>
            </a:r>
            <a:r>
              <a:rPr lang="en-US" sz="2400" i="1" dirty="0" smtClean="0">
                <a:latin typeface="Gill Sans MT" pitchFamily="34" charset="0"/>
                <a:cs typeface="Times New Roman"/>
              </a:rPr>
              <a:t>.</a:t>
            </a:r>
            <a:endParaRPr lang="en-US" sz="2400" i="1" dirty="0" smtClean="0"/>
          </a:p>
          <a:p>
            <a:pPr>
              <a:buNone/>
            </a:pPr>
            <a:endParaRPr lang="en-US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40963" name="Subtitle 5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If you have any comments/questions, please contact:</a:t>
            </a:r>
          </a:p>
          <a:p>
            <a:pPr eaLnBrk="1" hangingPunct="1"/>
            <a:r>
              <a:rPr lang="en-US" sz="2200" dirty="0" smtClean="0"/>
              <a:t>Jason Goldwater</a:t>
            </a:r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301-634-9421</a:t>
            </a:r>
          </a:p>
          <a:p>
            <a:pPr eaLnBrk="1" hangingPunct="1"/>
            <a:r>
              <a:rPr lang="en-US" sz="2200" dirty="0" smtClean="0">
                <a:hlinkClick r:id="rId2"/>
              </a:rPr>
              <a:t>goldwater-jason@norc.org</a:t>
            </a:r>
            <a:endParaRPr lang="en-US" sz="2200" dirty="0" smtClean="0"/>
          </a:p>
          <a:p>
            <a:pPr eaLnBrk="1" hangingPunct="1"/>
            <a:r>
              <a:rPr lang="en-US" sz="2200" dirty="0" smtClean="0">
                <a:solidFill>
                  <a:schemeClr val="tx1"/>
                </a:solidFill>
              </a:rPr>
              <a:t>Or</a:t>
            </a:r>
          </a:p>
          <a:p>
            <a:pPr eaLnBrk="1" hangingPunct="1"/>
            <a:r>
              <a:rPr lang="en-US" sz="2200" dirty="0" smtClean="0"/>
              <a:t>Alison </a:t>
            </a:r>
            <a:r>
              <a:rPr lang="en-US" sz="2200" dirty="0" err="1" smtClean="0"/>
              <a:t>Muckle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301-634-9461</a:t>
            </a:r>
          </a:p>
          <a:p>
            <a:pPr eaLnBrk="1" hangingPunct="1"/>
            <a:r>
              <a:rPr lang="en-US" sz="2200" dirty="0" smtClean="0">
                <a:hlinkClick r:id="rId3"/>
              </a:rPr>
              <a:t>muckle-alison@norc.org</a:t>
            </a:r>
            <a:endParaRPr lang="en-US" sz="22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944938" y="1490663"/>
            <a:ext cx="833437" cy="83502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V="1">
            <a:off x="3646488" y="3429000"/>
            <a:ext cx="179387" cy="2085975"/>
            <a:chOff x="2304" y="1296"/>
            <a:chExt cx="144" cy="1680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rot="-9900000">
            <a:off x="3646488" y="1908175"/>
            <a:ext cx="179387" cy="3038475"/>
            <a:chOff x="2304" y="1296"/>
            <a:chExt cx="144" cy="1680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 rot="15300000" flipH="1">
            <a:off x="3668713" y="2476500"/>
            <a:ext cx="179388" cy="2084387"/>
            <a:chOff x="2304" y="1296"/>
            <a:chExt cx="144" cy="168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 rot="7200000" flipV="1">
            <a:off x="4622801" y="1790700"/>
            <a:ext cx="177800" cy="3038475"/>
            <a:chOff x="2304" y="1296"/>
            <a:chExt cx="144" cy="1680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 rot="-12600000">
            <a:off x="3944938" y="1371600"/>
            <a:ext cx="177800" cy="2085975"/>
            <a:chOff x="2304" y="1296"/>
            <a:chExt cx="144" cy="1680"/>
          </a:xfrm>
        </p:grpSpPr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 rot="-14400000">
            <a:off x="3467100" y="538163"/>
            <a:ext cx="179387" cy="2084388"/>
            <a:chOff x="2304" y="1296"/>
            <a:chExt cx="144" cy="1680"/>
          </a:xfrm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 rot="11700000">
            <a:off x="3276600" y="4343400"/>
            <a:ext cx="179388" cy="3038475"/>
            <a:chOff x="2304" y="1296"/>
            <a:chExt cx="144" cy="1680"/>
          </a:xfrm>
        </p:grpSpPr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514600" y="1371600"/>
            <a:ext cx="3716338" cy="6010275"/>
            <a:chOff x="1584" y="864"/>
            <a:chExt cx="2341" cy="3786"/>
          </a:xfrm>
        </p:grpSpPr>
        <p:sp>
          <p:nvSpPr>
            <p:cNvPr id="11289" name="Oval 25"/>
            <p:cNvSpPr>
              <a:spLocks noChangeArrowheads="1"/>
            </p:cNvSpPr>
            <p:nvPr/>
          </p:nvSpPr>
          <p:spPr bwMode="auto">
            <a:xfrm>
              <a:off x="2485" y="939"/>
              <a:ext cx="525" cy="526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 flipV="1">
              <a:off x="2297" y="2160"/>
              <a:ext cx="113" cy="1314"/>
              <a:chOff x="2304" y="1296"/>
              <a:chExt cx="144" cy="1680"/>
            </a:xfrm>
          </p:grpSpPr>
          <p:sp>
            <p:nvSpPr>
              <p:cNvPr id="11291" name="AutoShape 27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AutoShape 28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 rot="-9900000">
              <a:off x="2297" y="1202"/>
              <a:ext cx="113" cy="1914"/>
              <a:chOff x="2304" y="1296"/>
              <a:chExt cx="144" cy="1680"/>
            </a:xfrm>
          </p:grpSpPr>
          <p:sp>
            <p:nvSpPr>
              <p:cNvPr id="11294" name="AutoShape 30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5" name="AutoShape 31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 rot="15300000" flipH="1">
              <a:off x="2311" y="1560"/>
              <a:ext cx="113" cy="1313"/>
              <a:chOff x="2304" y="1296"/>
              <a:chExt cx="144" cy="1680"/>
            </a:xfrm>
          </p:grpSpPr>
          <p:sp>
            <p:nvSpPr>
              <p:cNvPr id="11297" name="AutoShape 33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AutoShape 34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 rot="7200000" flipV="1">
              <a:off x="2912" y="1128"/>
              <a:ext cx="112" cy="1914"/>
              <a:chOff x="2304" y="1296"/>
              <a:chExt cx="144" cy="1680"/>
            </a:xfrm>
          </p:grpSpPr>
          <p:sp>
            <p:nvSpPr>
              <p:cNvPr id="11300" name="AutoShape 36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AutoShape 37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 rot="-12600000">
              <a:off x="2485" y="864"/>
              <a:ext cx="112" cy="1314"/>
              <a:chOff x="2304" y="1296"/>
              <a:chExt cx="144" cy="1680"/>
            </a:xfrm>
          </p:grpSpPr>
          <p:sp>
            <p:nvSpPr>
              <p:cNvPr id="11303" name="AutoShape 39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4" name="AutoShape 40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 rot="-14400000">
              <a:off x="2184" y="339"/>
              <a:ext cx="113" cy="1313"/>
              <a:chOff x="2304" y="1296"/>
              <a:chExt cx="144" cy="1680"/>
            </a:xfrm>
          </p:grpSpPr>
          <p:sp>
            <p:nvSpPr>
              <p:cNvPr id="11306" name="AutoShape 42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7" name="AutoShape 43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44"/>
            <p:cNvGrpSpPr>
              <a:grpSpLocks/>
            </p:cNvGrpSpPr>
            <p:nvPr/>
          </p:nvGrpSpPr>
          <p:grpSpPr bwMode="auto">
            <a:xfrm rot="11700000">
              <a:off x="2064" y="2736"/>
              <a:ext cx="113" cy="1914"/>
              <a:chOff x="2304" y="1296"/>
              <a:chExt cx="144" cy="1680"/>
            </a:xfrm>
          </p:grpSpPr>
          <p:sp>
            <p:nvSpPr>
              <p:cNvPr id="11309" name="AutoShape 45"/>
              <p:cNvSpPr>
                <a:spLocks noChangeArrowheads="1"/>
              </p:cNvSpPr>
              <p:nvPr/>
            </p:nvSpPr>
            <p:spPr bwMode="auto">
              <a:xfrm rot="5400000">
                <a:off x="1920" y="2448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0" name="AutoShape 46"/>
              <p:cNvSpPr>
                <a:spLocks noChangeArrowheads="1"/>
              </p:cNvSpPr>
              <p:nvPr/>
            </p:nvSpPr>
            <p:spPr bwMode="auto">
              <a:xfrm rot="5400000">
                <a:off x="1920" y="1680"/>
                <a:ext cx="912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0"/>
                </a:scheme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5045075" y="4067175"/>
            <a:ext cx="833438" cy="835025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 rot="7200000" flipV="1">
            <a:off x="3852069" y="4044156"/>
            <a:ext cx="179388" cy="2085975"/>
            <a:chOff x="2304" y="1296"/>
            <a:chExt cx="144" cy="1680"/>
          </a:xfrm>
        </p:grpSpPr>
        <p:sp>
          <p:nvSpPr>
            <p:cNvPr id="11313" name="AutoShape 49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AutoShape 50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51"/>
          <p:cNvGrpSpPr>
            <a:grpSpLocks/>
          </p:cNvGrpSpPr>
          <p:nvPr/>
        </p:nvGrpSpPr>
        <p:grpSpPr bwMode="auto">
          <a:xfrm rot="-7200000">
            <a:off x="3867944" y="3555206"/>
            <a:ext cx="179388" cy="3038475"/>
            <a:chOff x="2304" y="1296"/>
            <a:chExt cx="144" cy="1680"/>
          </a:xfrm>
        </p:grpSpPr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AutoShape 53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 rot="4500000" flipH="1">
            <a:off x="4778375" y="3821113"/>
            <a:ext cx="179387" cy="2084388"/>
            <a:chOff x="2304" y="1296"/>
            <a:chExt cx="144" cy="1680"/>
          </a:xfrm>
        </p:grpSpPr>
        <p:sp>
          <p:nvSpPr>
            <p:cNvPr id="11319" name="AutoShape 55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AutoShape 56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 rot="19182732" flipV="1">
            <a:off x="5762625" y="4467225"/>
            <a:ext cx="177800" cy="3038475"/>
            <a:chOff x="2304" y="1296"/>
            <a:chExt cx="144" cy="1680"/>
          </a:xfrm>
        </p:grpSpPr>
        <p:sp>
          <p:nvSpPr>
            <p:cNvPr id="11322" name="AutoShape 58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AutoShape 59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60"/>
          <p:cNvGrpSpPr>
            <a:grpSpLocks/>
          </p:cNvGrpSpPr>
          <p:nvPr/>
        </p:nvGrpSpPr>
        <p:grpSpPr bwMode="auto">
          <a:xfrm rot="-15300000">
            <a:off x="4887913" y="3449637"/>
            <a:ext cx="177800" cy="2085975"/>
            <a:chOff x="2304" y="1296"/>
            <a:chExt cx="144" cy="1680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AutoShape 62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63"/>
          <p:cNvGrpSpPr>
            <a:grpSpLocks/>
          </p:cNvGrpSpPr>
          <p:nvPr/>
        </p:nvGrpSpPr>
        <p:grpSpPr bwMode="auto">
          <a:xfrm rot="-19800000">
            <a:off x="3917950" y="3216275"/>
            <a:ext cx="179388" cy="2084388"/>
            <a:chOff x="2304" y="1296"/>
            <a:chExt cx="144" cy="1680"/>
          </a:xfrm>
        </p:grpSpPr>
        <p:sp>
          <p:nvSpPr>
            <p:cNvPr id="11328" name="AutoShape 64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AutoShape 65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66"/>
          <p:cNvGrpSpPr>
            <a:grpSpLocks/>
          </p:cNvGrpSpPr>
          <p:nvPr/>
        </p:nvGrpSpPr>
        <p:grpSpPr bwMode="auto">
          <a:xfrm rot="-16798938">
            <a:off x="4639469" y="4106069"/>
            <a:ext cx="179387" cy="3038475"/>
            <a:chOff x="2304" y="1296"/>
            <a:chExt cx="144" cy="1680"/>
          </a:xfrm>
        </p:grpSpPr>
        <p:sp>
          <p:nvSpPr>
            <p:cNvPr id="11331" name="AutoShape 67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AutoShape 68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0"/>
              </a:scheme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33" name="Oval 69"/>
          <p:cNvSpPr>
            <a:spLocks noChangeArrowheads="1"/>
          </p:cNvSpPr>
          <p:nvPr/>
        </p:nvSpPr>
        <p:spPr bwMode="auto">
          <a:xfrm>
            <a:off x="5883275" y="1479550"/>
            <a:ext cx="833438" cy="835025"/>
          </a:xfrm>
          <a:prstGeom prst="ellipse">
            <a:avLst/>
          </a:prstGeom>
          <a:solidFill>
            <a:srgbClr val="00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70"/>
          <p:cNvGrpSpPr>
            <a:grpSpLocks/>
          </p:cNvGrpSpPr>
          <p:nvPr/>
        </p:nvGrpSpPr>
        <p:grpSpPr bwMode="auto">
          <a:xfrm rot="12031103" flipV="1">
            <a:off x="5943600" y="2514600"/>
            <a:ext cx="179388" cy="2085975"/>
            <a:chOff x="2304" y="1296"/>
            <a:chExt cx="144" cy="1680"/>
          </a:xfrm>
        </p:grpSpPr>
        <p:sp>
          <p:nvSpPr>
            <p:cNvPr id="11335" name="AutoShape 71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36" name="AutoShape 72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73"/>
          <p:cNvGrpSpPr>
            <a:grpSpLocks/>
          </p:cNvGrpSpPr>
          <p:nvPr/>
        </p:nvGrpSpPr>
        <p:grpSpPr bwMode="auto">
          <a:xfrm rot="-10800000">
            <a:off x="5948363" y="2032000"/>
            <a:ext cx="179387" cy="3038475"/>
            <a:chOff x="2304" y="1296"/>
            <a:chExt cx="144" cy="1680"/>
          </a:xfrm>
        </p:grpSpPr>
        <p:sp>
          <p:nvSpPr>
            <p:cNvPr id="11338" name="AutoShape 74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AutoShape 75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76"/>
          <p:cNvGrpSpPr>
            <a:grpSpLocks/>
          </p:cNvGrpSpPr>
          <p:nvPr/>
        </p:nvGrpSpPr>
        <p:grpSpPr bwMode="auto">
          <a:xfrm rot="11077083" flipH="1">
            <a:off x="5872163" y="3478213"/>
            <a:ext cx="179387" cy="2084387"/>
            <a:chOff x="2304" y="1296"/>
            <a:chExt cx="144" cy="1680"/>
          </a:xfrm>
        </p:grpSpPr>
        <p:sp>
          <p:nvSpPr>
            <p:cNvPr id="11341" name="AutoShape 77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AutoShape 78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1100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79"/>
          <p:cNvGrpSpPr>
            <a:grpSpLocks/>
          </p:cNvGrpSpPr>
          <p:nvPr/>
        </p:nvGrpSpPr>
        <p:grpSpPr bwMode="auto">
          <a:xfrm rot="249357" flipV="1">
            <a:off x="5759450" y="4460875"/>
            <a:ext cx="177800" cy="3038475"/>
            <a:chOff x="2304" y="1296"/>
            <a:chExt cx="144" cy="1680"/>
          </a:xfrm>
        </p:grpSpPr>
        <p:sp>
          <p:nvSpPr>
            <p:cNvPr id="11344" name="AutoShape 80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AutoShape 81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82"/>
          <p:cNvGrpSpPr>
            <a:grpSpLocks/>
          </p:cNvGrpSpPr>
          <p:nvPr/>
        </p:nvGrpSpPr>
        <p:grpSpPr bwMode="auto">
          <a:xfrm rot="-18900000">
            <a:off x="5938838" y="1300162"/>
            <a:ext cx="177800" cy="2085975"/>
            <a:chOff x="2304" y="1296"/>
            <a:chExt cx="144" cy="1680"/>
          </a:xfrm>
        </p:grpSpPr>
        <p:sp>
          <p:nvSpPr>
            <p:cNvPr id="11347" name="AutoShape 83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AutoShape 84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5"/>
          <p:cNvGrpSpPr>
            <a:grpSpLocks/>
          </p:cNvGrpSpPr>
          <p:nvPr/>
        </p:nvGrpSpPr>
        <p:grpSpPr bwMode="auto">
          <a:xfrm rot="-19800000">
            <a:off x="5214938" y="2009775"/>
            <a:ext cx="179387" cy="2084388"/>
            <a:chOff x="2304" y="1296"/>
            <a:chExt cx="144" cy="1680"/>
          </a:xfrm>
        </p:grpSpPr>
        <p:sp>
          <p:nvSpPr>
            <p:cNvPr id="11350" name="AutoShape 86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AutoShape 87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88"/>
          <p:cNvGrpSpPr>
            <a:grpSpLocks/>
          </p:cNvGrpSpPr>
          <p:nvPr/>
        </p:nvGrpSpPr>
        <p:grpSpPr bwMode="auto">
          <a:xfrm rot="-19471047">
            <a:off x="5562600" y="3013075"/>
            <a:ext cx="179388" cy="3038475"/>
            <a:chOff x="2304" y="1296"/>
            <a:chExt cx="144" cy="1680"/>
          </a:xfrm>
        </p:grpSpPr>
        <p:sp>
          <p:nvSpPr>
            <p:cNvPr id="11353" name="AutoShape 89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AutoShape 90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91"/>
          <p:cNvGrpSpPr>
            <a:grpSpLocks/>
          </p:cNvGrpSpPr>
          <p:nvPr/>
        </p:nvGrpSpPr>
        <p:grpSpPr bwMode="auto">
          <a:xfrm rot="1326446">
            <a:off x="5562600" y="152400"/>
            <a:ext cx="1095375" cy="4114800"/>
            <a:chOff x="1047" y="384"/>
            <a:chExt cx="690" cy="2592"/>
          </a:xfrm>
        </p:grpSpPr>
        <p:grpSp>
          <p:nvGrpSpPr>
            <p:cNvPr id="11264" name="Group 92"/>
            <p:cNvGrpSpPr>
              <a:grpSpLocks/>
            </p:cNvGrpSpPr>
            <p:nvPr/>
          </p:nvGrpSpPr>
          <p:grpSpPr bwMode="auto">
            <a:xfrm>
              <a:off x="1392" y="1676"/>
              <a:ext cx="345" cy="1300"/>
              <a:chOff x="1490" y="1632"/>
              <a:chExt cx="345" cy="1300"/>
            </a:xfrm>
          </p:grpSpPr>
          <p:sp>
            <p:nvSpPr>
              <p:cNvPr id="11357" name="AutoShape 93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8" name="AutoShape 94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5" name="Group 95"/>
            <p:cNvGrpSpPr>
              <a:grpSpLocks/>
            </p:cNvGrpSpPr>
            <p:nvPr/>
          </p:nvGrpSpPr>
          <p:grpSpPr bwMode="auto">
            <a:xfrm>
              <a:off x="1047" y="384"/>
              <a:ext cx="345" cy="1300"/>
              <a:chOff x="1490" y="1632"/>
              <a:chExt cx="345" cy="1300"/>
            </a:xfrm>
          </p:grpSpPr>
          <p:sp>
            <p:nvSpPr>
              <p:cNvPr id="11360" name="AutoShape 96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1" name="AutoShape 97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6124575" y="1511300"/>
            <a:ext cx="833438" cy="835025"/>
          </a:xfrm>
          <a:prstGeom prst="ellipse">
            <a:avLst/>
          </a:prstGeom>
          <a:solidFill>
            <a:srgbClr val="00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7" name="Group 99"/>
          <p:cNvGrpSpPr>
            <a:grpSpLocks/>
          </p:cNvGrpSpPr>
          <p:nvPr/>
        </p:nvGrpSpPr>
        <p:grpSpPr bwMode="auto">
          <a:xfrm rot="11083146" flipV="1">
            <a:off x="6173788" y="2514600"/>
            <a:ext cx="179387" cy="2085975"/>
            <a:chOff x="2304" y="1296"/>
            <a:chExt cx="144" cy="1680"/>
          </a:xfrm>
        </p:grpSpPr>
        <p:sp>
          <p:nvSpPr>
            <p:cNvPr id="11364" name="AutoShape 100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1365" name="AutoShape 101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0" name="Group 102"/>
          <p:cNvGrpSpPr>
            <a:grpSpLocks/>
          </p:cNvGrpSpPr>
          <p:nvPr/>
        </p:nvGrpSpPr>
        <p:grpSpPr bwMode="auto">
          <a:xfrm rot="-10800000">
            <a:off x="6172200" y="2057400"/>
            <a:ext cx="179388" cy="3038475"/>
            <a:chOff x="2304" y="1296"/>
            <a:chExt cx="144" cy="1680"/>
          </a:xfrm>
        </p:grpSpPr>
        <p:sp>
          <p:nvSpPr>
            <p:cNvPr id="11367" name="AutoShape 103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8" name="AutoShape 104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3" name="Group 105"/>
          <p:cNvGrpSpPr>
            <a:grpSpLocks/>
          </p:cNvGrpSpPr>
          <p:nvPr/>
        </p:nvGrpSpPr>
        <p:grpSpPr bwMode="auto">
          <a:xfrm rot="9349330" flipH="1">
            <a:off x="6602413" y="3505200"/>
            <a:ext cx="179387" cy="2084388"/>
            <a:chOff x="2304" y="1296"/>
            <a:chExt cx="144" cy="1680"/>
          </a:xfrm>
        </p:grpSpPr>
        <p:sp>
          <p:nvSpPr>
            <p:cNvPr id="11370" name="AutoShape 106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" name="AutoShape 107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6" name="Group 108"/>
          <p:cNvGrpSpPr>
            <a:grpSpLocks/>
          </p:cNvGrpSpPr>
          <p:nvPr/>
        </p:nvGrpSpPr>
        <p:grpSpPr bwMode="auto">
          <a:xfrm rot="9602076">
            <a:off x="7086600" y="4340225"/>
            <a:ext cx="177800" cy="3038475"/>
            <a:chOff x="2304" y="1296"/>
            <a:chExt cx="144" cy="1680"/>
          </a:xfrm>
        </p:grpSpPr>
        <p:sp>
          <p:nvSpPr>
            <p:cNvPr id="11373" name="AutoShape 109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4" name="AutoShape 110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9" name="Group 111"/>
          <p:cNvGrpSpPr>
            <a:grpSpLocks/>
          </p:cNvGrpSpPr>
          <p:nvPr/>
        </p:nvGrpSpPr>
        <p:grpSpPr bwMode="auto">
          <a:xfrm rot="2229344">
            <a:off x="5803900" y="196850"/>
            <a:ext cx="1095375" cy="4114800"/>
            <a:chOff x="1047" y="384"/>
            <a:chExt cx="690" cy="2592"/>
          </a:xfrm>
        </p:grpSpPr>
        <p:grpSp>
          <p:nvGrpSpPr>
            <p:cNvPr id="11282" name="Group 112"/>
            <p:cNvGrpSpPr>
              <a:grpSpLocks/>
            </p:cNvGrpSpPr>
            <p:nvPr/>
          </p:nvGrpSpPr>
          <p:grpSpPr bwMode="auto">
            <a:xfrm>
              <a:off x="1392" y="1676"/>
              <a:ext cx="345" cy="1300"/>
              <a:chOff x="1490" y="1632"/>
              <a:chExt cx="345" cy="1300"/>
            </a:xfrm>
          </p:grpSpPr>
          <p:sp>
            <p:nvSpPr>
              <p:cNvPr id="11377" name="AutoShape 113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8" name="AutoShape 114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5" name="Group 115"/>
            <p:cNvGrpSpPr>
              <a:grpSpLocks/>
            </p:cNvGrpSpPr>
            <p:nvPr/>
          </p:nvGrpSpPr>
          <p:grpSpPr bwMode="auto">
            <a:xfrm>
              <a:off x="1047" y="384"/>
              <a:ext cx="345" cy="1300"/>
              <a:chOff x="1490" y="1632"/>
              <a:chExt cx="345" cy="1300"/>
            </a:xfrm>
          </p:grpSpPr>
          <p:sp>
            <p:nvSpPr>
              <p:cNvPr id="11380" name="AutoShape 116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1" name="AutoShape 117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288" name="Group 118"/>
          <p:cNvGrpSpPr>
            <a:grpSpLocks/>
          </p:cNvGrpSpPr>
          <p:nvPr/>
        </p:nvGrpSpPr>
        <p:grpSpPr bwMode="auto">
          <a:xfrm rot="217679">
            <a:off x="5762625" y="152400"/>
            <a:ext cx="1095375" cy="4114800"/>
            <a:chOff x="1047" y="384"/>
            <a:chExt cx="690" cy="2592"/>
          </a:xfrm>
        </p:grpSpPr>
        <p:grpSp>
          <p:nvGrpSpPr>
            <p:cNvPr id="11290" name="Group 119"/>
            <p:cNvGrpSpPr>
              <a:grpSpLocks/>
            </p:cNvGrpSpPr>
            <p:nvPr/>
          </p:nvGrpSpPr>
          <p:grpSpPr bwMode="auto">
            <a:xfrm>
              <a:off x="1392" y="1676"/>
              <a:ext cx="345" cy="1300"/>
              <a:chOff x="1490" y="1632"/>
              <a:chExt cx="345" cy="1300"/>
            </a:xfrm>
          </p:grpSpPr>
          <p:sp>
            <p:nvSpPr>
              <p:cNvPr id="11384" name="AutoShape 120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5" name="AutoShape 121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93" name="Group 122"/>
            <p:cNvGrpSpPr>
              <a:grpSpLocks/>
            </p:cNvGrpSpPr>
            <p:nvPr/>
          </p:nvGrpSpPr>
          <p:grpSpPr bwMode="auto">
            <a:xfrm>
              <a:off x="1047" y="384"/>
              <a:ext cx="345" cy="1300"/>
              <a:chOff x="1490" y="1632"/>
              <a:chExt cx="345" cy="1300"/>
            </a:xfrm>
          </p:grpSpPr>
          <p:sp>
            <p:nvSpPr>
              <p:cNvPr id="11387" name="AutoShape 123"/>
              <p:cNvSpPr>
                <a:spLocks noChangeArrowheads="1"/>
              </p:cNvSpPr>
              <p:nvPr/>
            </p:nvSpPr>
            <p:spPr bwMode="auto">
              <a:xfrm rot="-17100000">
                <a:off x="1189" y="1933"/>
                <a:ext cx="713" cy="112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8" name="AutoShape 124"/>
              <p:cNvSpPr>
                <a:spLocks noChangeArrowheads="1"/>
              </p:cNvSpPr>
              <p:nvPr/>
            </p:nvSpPr>
            <p:spPr bwMode="auto">
              <a:xfrm rot="-18000000">
                <a:off x="1422" y="2519"/>
                <a:ext cx="713" cy="113"/>
              </a:xfrm>
              <a:prstGeom prst="roundRect">
                <a:avLst>
                  <a:gd name="adj" fmla="val 50000"/>
                </a:avLst>
              </a:prstGeom>
              <a:solidFill>
                <a:srgbClr val="000000">
                  <a:alpha val="0"/>
                </a:srgbClr>
              </a:solidFill>
              <a:ln w="762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296" name="Group 125"/>
          <p:cNvGrpSpPr>
            <a:grpSpLocks/>
          </p:cNvGrpSpPr>
          <p:nvPr/>
        </p:nvGrpSpPr>
        <p:grpSpPr bwMode="auto">
          <a:xfrm rot="-31500000" flipH="1" flipV="1">
            <a:off x="6096000" y="3057525"/>
            <a:ext cx="179388" cy="3038475"/>
            <a:chOff x="2304" y="1296"/>
            <a:chExt cx="144" cy="1680"/>
          </a:xfrm>
        </p:grpSpPr>
        <p:sp>
          <p:nvSpPr>
            <p:cNvPr id="11390" name="AutoShape 126"/>
            <p:cNvSpPr>
              <a:spLocks noChangeArrowheads="1"/>
            </p:cNvSpPr>
            <p:nvPr/>
          </p:nvSpPr>
          <p:spPr bwMode="auto">
            <a:xfrm rot="5400000">
              <a:off x="1920" y="2448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1" name="AutoShape 127"/>
            <p:cNvSpPr>
              <a:spLocks noChangeArrowheads="1"/>
            </p:cNvSpPr>
            <p:nvPr/>
          </p:nvSpPr>
          <p:spPr bwMode="auto">
            <a:xfrm rot="5400000">
              <a:off x="1920" y="1680"/>
              <a:ext cx="912" cy="144"/>
            </a:xfrm>
            <a:prstGeom prst="roundRect">
              <a:avLst>
                <a:gd name="adj" fmla="val 50000"/>
              </a:avLst>
            </a:prstGeom>
            <a:solidFill>
              <a:srgbClr val="000000">
                <a:alpha val="0"/>
              </a:srgbClr>
            </a:solidFill>
            <a:ln w="762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5" name="Text Box 131"/>
          <p:cNvSpPr txBox="1">
            <a:spLocks noChangeArrowheads="1"/>
          </p:cNvSpPr>
          <p:nvPr/>
        </p:nvSpPr>
        <p:spPr bwMode="auto">
          <a:xfrm>
            <a:off x="3740150" y="2590800"/>
            <a:ext cx="16668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High Tower Text" pitchFamily="18" charset="0"/>
              </a:rPr>
              <a:t>heads up</a:t>
            </a:r>
          </a:p>
        </p:txBody>
      </p:sp>
      <p:sp>
        <p:nvSpPr>
          <p:cNvPr id="11396" name="Oval 132"/>
          <p:cNvSpPr>
            <a:spLocks noChangeArrowheads="1"/>
          </p:cNvSpPr>
          <p:nvPr/>
        </p:nvSpPr>
        <p:spPr bwMode="auto">
          <a:xfrm>
            <a:off x="4572000" y="7162800"/>
            <a:ext cx="228600" cy="762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" name="Text Box 133"/>
          <p:cNvSpPr txBox="1">
            <a:spLocks noChangeArrowheads="1"/>
          </p:cNvSpPr>
          <p:nvPr/>
        </p:nvSpPr>
        <p:spPr bwMode="auto">
          <a:xfrm>
            <a:off x="243426" y="2743200"/>
            <a:ext cx="6306599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3200" dirty="0" smtClean="0">
                <a:latin typeface="High Tower Text" pitchFamily="18" charset="0"/>
              </a:rPr>
              <a:t>In the beginning…..</a:t>
            </a:r>
            <a:endParaRPr lang="en-US" sz="3200" dirty="0">
              <a:latin typeface="High Tower Text" pitchFamily="18" charset="0"/>
            </a:endParaRPr>
          </a:p>
          <a:p>
            <a:pPr algn="r"/>
            <a:endParaRPr lang="en-US" sz="3200" dirty="0">
              <a:latin typeface="High Tower Text" pitchFamily="18" charset="0"/>
            </a:endParaRPr>
          </a:p>
          <a:p>
            <a:pPr algn="r"/>
            <a:r>
              <a:rPr lang="en-US" sz="3200" dirty="0" smtClean="0">
                <a:latin typeface="High Tower Text" pitchFamily="18" charset="0"/>
              </a:rPr>
              <a:t>How the ONC Report came to pass</a:t>
            </a:r>
            <a:endParaRPr lang="en-US" sz="3200" dirty="0">
              <a:latin typeface="High Tower Text" pitchFamily="18" charset="0"/>
            </a:endParaRPr>
          </a:p>
        </p:txBody>
      </p:sp>
      <p:sp>
        <p:nvSpPr>
          <p:cNvPr id="11398" name="Oval 134"/>
          <p:cNvSpPr>
            <a:spLocks noChangeArrowheads="1"/>
          </p:cNvSpPr>
          <p:nvPr/>
        </p:nvSpPr>
        <p:spPr bwMode="auto">
          <a:xfrm>
            <a:off x="5105400" y="7162800"/>
            <a:ext cx="228600" cy="762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3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C 0.0125 0.00996 0.05538 0.02963 0.0743 0.05602 C 0.09323 0.08241 0.10573 0.13797 0.11389 0.15949 " pathEditMode="relative" rAng="0" ptsTypes="aaa">
                                      <p:cBhvr>
                                        <p:cTn id="3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7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3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C 0.00347 0.00648 0.01684 0.01042 0.02083 0.03819 C 0.02482 0.06597 0.02343 0.13333 0.0243 0.1669 C 0.02517 0.20046 0.02552 0.22407 0.02587 0.23912 " pathEditMode="relative" rAng="0" ptsTypes="aaaa">
                                      <p:cBhvr>
                                        <p:cTn id="41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C 0.00642 0.00185 0.01284 0.00394 0.01632 0.02269 C 0.01979 0.04144 0.01979 0.07709 0.02083 0.11204 C 0.02187 0.14699 0.02205 0.18912 0.02239 0.23148 " pathEditMode="relative" rAng="0" ptsTypes="aaaA">
                                      <p:cBhvr>
                                        <p:cTn id="4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C 0.0066 0.00232 0.0132 0.00463 0.01719 0.02986 C 0.02118 0.05509 0.02274 0.11759 0.02413 0.15162 C 0.02552 0.18565 0.0257 0.20995 0.02587 0.23449 " pathEditMode="relative" ptsTypes="aaaA">
                                      <p:cBhvr>
                                        <p:cTn id="4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C 0.00573 0.00718 0.02586 0.02616 0.03472 0.04329 C 0.04357 0.06042 0.0427 0.05973 0.05364 0.10301 C 0.06458 0.1463 0.09045 0.26135 0.10017 0.30301 " pathEditMode="relative" rAng="0" ptsTypes="aaaa">
                                      <p:cBhvr>
                                        <p:cTn id="5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15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C 0.00469 0.01343 0.02222 0.04121 0.0283 0.0801 C 0.03437 0.11899 0.03351 0.18241 0.03698 0.23403 C 0.04045 0.28565 0.04653 0.35787 0.04896 0.39028 " pathEditMode="relative" rAng="0" ptsTypes="aaaa">
                                      <p:cBhvr>
                                        <p:cTn id="5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19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C 0.00937 0.0125 0.03594 0.01296 0.0559 0.0757 C 0.07587 0.13843 0.10642 0.31412 0.11962 0.37685 " pathEditMode="relative" rAng="0" ptsTypes="aaa">
                                      <p:cBhvr>
                                        <p:cTn id="59" dur="2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"/>
                            </p:stCondLst>
                            <p:childTnLst>
                              <p:par>
                                <p:cTn id="96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640000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0643 -0.00486 0.01893 -0.0213 0.03837 -0.02847 C 0.05781 -0.03565 0.10087 -0.04051 0.11719 -0.04375 " pathEditMode="relative" rAng="0" ptsTypes="aaa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2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C 0.00521 -0.01481 0.01736 -0.06365 0.03091 -0.08935 C 0.04445 -0.11504 0.04809 -0.13148 0.08091 -0.1537 C 0.11372 -0.17592 0.19705 -0.20879 0.22761 -0.22314 " pathEditMode="relative" rAng="0" ptsTypes="aaaa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1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0.01319 -0.04283 0.02586 -0.08658 0.04479 -0.11505 C 0.06371 -0.14352 0.08316 -0.15278 0.11371 -0.17153 C 0.14427 -0.19028 0.20382 -0.21598 0.2276 -0.22778 " pathEditMode="relative" rAng="0" ptsTypes="aaaa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11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C -0.0026 -0.02269 -0.01892 -0.09538 -0.01614 -0.13681 C -0.01337 -0.17825 -0.00156 -0.20926 0.0165 -0.24931 C 0.03455 -0.28936 0.07622 -0.35047 0.09184 -0.37709 " pathEditMode="relative" rAng="0" ptsTypes="aaaa">
                                      <p:cBhvr>
                                        <p:cTn id="111" dur="1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18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104 -0.00556 -0.01042 -0.01736 -0.00677 -0.03403 C -0.00313 -0.0507 0.00399 -0.07847 0.02239 -0.1007 C 0.0408 -0.12292 0.08663 -0.15347 0.10347 -0.16736 " pathEditMode="relative" rAng="0" ptsTypes="aaaa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8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0278 -0.01365 -0.01701 -0.05162 -0.01667 -0.08102 C -0.01632 -0.11041 -0.01267 -0.14699 0.00226 -0.17685 C 0.01719 -0.20671 0.05469 -0.23773 0.07292 -0.25995 C 0.09115 -0.28217 0.10399 -0.30023 0.11215 -0.31065 " pathEditMode="relative" rAng="0" ptsTypes="aaaaa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15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0138 -0.00416 -0.00746 -0.01389 -0.00885 -0.02546 C -0.01024 -0.03703 -0.01666 -0.05277 -0.00885 -0.06921 C -0.00104 -0.08564 0.01233 -0.10648 0.03768 -0.1243 C 0.06303 -0.14213 0.12119 -0.16597 0.14323 -0.17685 " pathEditMode="relative" rAng="0" ptsTypes="aaaaa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"/>
                            </p:stCondLst>
                            <p:childTnLst>
                              <p:par>
                                <p:cTn id="15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0.00417 2.22222E-6 0.02031 -0.00023 0.02552 -0.00023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-8.33333E-7 2.59259E-6 0.01164 2.59259E-6 0.02344 2.59259E-6 " pathEditMode="relative" ptsTypes="aA">
                                      <p:cBhvr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0.00434 0.00069 0.02101 0.00324 0.02656 0.00394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C 0.004 -0.00023 0.01875 -0.00162 0.02361 -0.00208 " pathEditMode="relative" rAng="0" ptsTypes="aa">
                                      <p:cBhvr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1857 -0.00046 0.08819 -0.00278 0.11128 -0.00347 " pathEditMode="relative" rAng="0" ptsTypes="aa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2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3.05556E-6 -7.40741E-7 0.01198 0.0044 0.02414 0.00903 " pathEditMode="relative" ptsTypes="aA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069 C 0.025 0.00578 0.10244 0.02615 0.1283 0.03287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300000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0434 0.00116 0.02101 0.00509 0.02656 0.00648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400"/>
                            </p:stCondLst>
                            <p:childTnLst>
                              <p:par>
                                <p:cTn id="1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26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2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0677 -0.00162 0.02726 -0.00995 0.04063 -0.01018 C 0.05399 -0.01041 0.07205 -0.00277 0.08038 -0.00092 " pathEditMode="relative" rAng="0" ptsTypes="aaa">
                                      <p:cBhvr>
                                        <p:cTn id="2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5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0.0092 -0.00185 0.03455 -0.01111 0.05486 -0.01111 C 0.07518 -0.01111 0.10834 -0.00232 0.1224 2.22222E-6 " pathEditMode="relative" rAng="0" ptsTypes="aaa">
                                      <p:cBhvr>
                                        <p:cTn id="2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1493 -0.00532 0.03003 -0.00972 0.05069 -0.00926 C 0.07135 -0.00856 0.09722 -0.00255 0.12343 0.00347 " pathEditMode="relative" rAng="0" ptsTypes="aaA">
                                      <p:cBhvr>
                                        <p:cTn id="23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2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C 0.02917 -0.00301 0.13854 -0.01366 0.175 -0.0173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9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241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C 0.00955 -0.00417 0.0375 -0.02547 0.05712 -0.02454 C 0.07673 -0.02361 0.10486 -0.00093 0.11753 0.00532 " pathEditMode="relative" rAng="0" ptsTypes="aaa">
                                      <p:cBhvr>
                                        <p:cTn id="243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0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17 C 0.02153 -0.00278 0.04306 -0.00972 0.06407 -0.00879 C 0.08507 -0.00787 0.10573 0.00162 0.12657 0.01111 " pathEditMode="relative" rAng="0" ptsTypes="aaA">
                                      <p:cBhvr>
                                        <p:cTn id="24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3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417 C 0.02153 -0.00277 0.04462 -0.00764 0.06406 -0.00879 C 0.08351 -0.00995 0.1059 -0.0037 0.11684 -0.00231 " pathEditMode="relative" rAng="0" ptsTypes="aaa">
                                      <p:cBhvr>
                                        <p:cTn id="24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7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25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900"/>
                            </p:stCondLst>
                            <p:childTnLst>
                              <p:par>
                                <p:cTn id="2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9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6" grpId="1" animBg="1"/>
      <p:bldP spid="11266" grpId="2" animBg="1"/>
      <p:bldP spid="11311" grpId="0" animBg="1"/>
      <p:bldP spid="11311" grpId="1" animBg="1"/>
      <p:bldP spid="11311" grpId="2" animBg="1"/>
      <p:bldP spid="11333" grpId="0" animBg="1"/>
      <p:bldP spid="11333" grpId="1" animBg="1"/>
      <p:bldP spid="11333" grpId="2" animBg="1"/>
      <p:bldP spid="11362" grpId="0" animBg="1"/>
      <p:bldP spid="11362" grpId="1" animBg="1"/>
      <p:bldP spid="11395" grpId="0"/>
      <p:bldP spid="11396" grpId="0" animBg="1"/>
      <p:bldP spid="11397" grpId="0"/>
      <p:bldP spid="113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1143000" y="3429000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5791200" y="3429000"/>
            <a:ext cx="68580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ippies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7693"/>
            <a:ext cx="3886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Study came from the HITECH Act, passed in 2008 that mandated a study of open source health IT systems in safety-net settings, such as community health centers</a:t>
            </a:r>
          </a:p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Specifically, the study had to focus on the following components:</a:t>
            </a:r>
          </a:p>
          <a:p>
            <a:pPr algn="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Availability of open source technologies to safety net providers</a:t>
            </a:r>
          </a:p>
          <a:p>
            <a:pPr algn="r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cost of ownership</a:t>
            </a:r>
          </a:p>
          <a:p>
            <a:pPr algn="r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Ability to respond to the needs of specific populations (children; disabled populations)</a:t>
            </a:r>
          </a:p>
          <a:p>
            <a:pPr algn="r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 to facilitate interoperability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ectronic_medical_records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76" y="304800"/>
            <a:ext cx="8385048" cy="1353312"/>
          </a:xfrm>
          <a:prstGeom prst="rect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381000" y="19812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Why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66750" y="2400300"/>
            <a:ext cx="6858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20574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1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Calisto MT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05200" y="2514600"/>
            <a:ext cx="6858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324600" y="2438400"/>
            <a:ext cx="6858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238500" y="19812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How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619500" y="2400300"/>
            <a:ext cx="6858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00400" y="20574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2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1981200"/>
            <a:ext cx="2667000" cy="914400"/>
          </a:xfrm>
          <a:prstGeom prst="rect">
            <a:avLst/>
          </a:prstGeom>
          <a:gradFill flip="none" rotWithShape="1">
            <a:gsLst>
              <a:gs pos="32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Gill Sans MT" pitchFamily="34" charset="0"/>
              </a:rPr>
              <a:t>Results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Gill Sans M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591300" y="2400300"/>
            <a:ext cx="6858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2057400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3</a:t>
            </a:r>
            <a:endParaRPr lang="en-US" sz="5000" dirty="0">
              <a:solidFill>
                <a:schemeClr val="bg2">
                  <a:lumMod val="75000"/>
                </a:schemeClr>
              </a:solidFill>
              <a:latin typeface="Calisto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" y="2971800"/>
            <a:ext cx="2670048" cy="3657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The adoption of EHR technology is being accelerated by incentives, which indicates a strong need for rural and safety-net providers to understand their options before  purchasing and acquiring a system</a:t>
            </a:r>
            <a:r>
              <a:rPr lang="en-US" dirty="0">
                <a:latin typeface="Gill Sans MT" pitchFamily="34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72200" y="2971800"/>
            <a:ext cx="2670048" cy="3657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The results of the study were documented in a written report to the both the Department of Health and Human Services and the United States Congress for review and comment.</a:t>
            </a:r>
            <a:r>
              <a:rPr lang="en-US" dirty="0" smtClean="0">
                <a:latin typeface="Gill Sans MT" pitchFamily="34" charset="0"/>
              </a:rPr>
              <a:t>.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6600" y="2971800"/>
            <a:ext cx="2670048" cy="3657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2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NORC conducted a six-month study to understand the types of open source EHR systems; the licensing issues; the way in which they were used in safety-net settings; and the overall cost to the setting in the short- and long-term.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229600" cy="24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2590800"/>
            <a:ext cx="8229600" cy="667512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APR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057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MAY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2314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JUN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571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JUL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828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AUG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2085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SEP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5342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OCT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27398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Gill Sans MT Condensed" pitchFamily="34" charset="0"/>
              </a:rPr>
              <a:t>NOV</a:t>
            </a:r>
            <a:endParaRPr lang="en-US" dirty="0">
              <a:solidFill>
                <a:schemeClr val="bg1">
                  <a:lumMod val="65000"/>
                </a:schemeClr>
              </a:solidFill>
              <a:latin typeface="Gill Sans MT Condens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657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325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231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899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805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5473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6141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604760" y="3977640"/>
            <a:ext cx="109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5720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NORC is awarded open source contract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0200" y="4572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Literature Review and Interviews Begin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TEP is convened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Site Visits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4572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Report  Draft Written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5720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Report reviewed by ONC and TEP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45720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Final Report sent to ONC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200" y="45720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 pitchFamily="34" charset="0"/>
              </a:rPr>
              <a:t>Report sent through HHS clearance</a:t>
            </a:r>
            <a:endParaRPr lang="en-US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74"/>
          <p:cNvGrpSpPr/>
          <p:nvPr/>
        </p:nvGrpSpPr>
        <p:grpSpPr>
          <a:xfrm>
            <a:off x="3557016" y="1417320"/>
            <a:ext cx="5733288" cy="5733288"/>
            <a:chOff x="3689350" y="2546350"/>
            <a:chExt cx="1765300" cy="17653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57" name="Freeform 119"/>
            <p:cNvSpPr>
              <a:spLocks/>
            </p:cNvSpPr>
            <p:nvPr/>
          </p:nvSpPr>
          <p:spPr bwMode="auto">
            <a:xfrm>
              <a:off x="3689350" y="2546350"/>
              <a:ext cx="1765300" cy="1765300"/>
            </a:xfrm>
            <a:custGeom>
              <a:avLst/>
              <a:gdLst/>
              <a:ahLst/>
              <a:cxnLst>
                <a:cxn ang="0">
                  <a:pos x="1112" y="584"/>
                </a:cxn>
                <a:cxn ang="0">
                  <a:pos x="1102" y="668"/>
                </a:cxn>
                <a:cxn ang="0">
                  <a:pos x="1078" y="748"/>
                </a:cxn>
                <a:cxn ang="0">
                  <a:pos x="1046" y="822"/>
                </a:cxn>
                <a:cxn ang="0">
                  <a:pos x="1002" y="890"/>
                </a:cxn>
                <a:cxn ang="0">
                  <a:pos x="950" y="950"/>
                </a:cxn>
                <a:cxn ang="0">
                  <a:pos x="890" y="1002"/>
                </a:cxn>
                <a:cxn ang="0">
                  <a:pos x="822" y="1046"/>
                </a:cxn>
                <a:cxn ang="0">
                  <a:pos x="748" y="1078"/>
                </a:cxn>
                <a:cxn ang="0">
                  <a:pos x="668" y="1102"/>
                </a:cxn>
                <a:cxn ang="0">
                  <a:pos x="584" y="1112"/>
                </a:cxn>
                <a:cxn ang="0">
                  <a:pos x="528" y="1112"/>
                </a:cxn>
                <a:cxn ang="0">
                  <a:pos x="444" y="1102"/>
                </a:cxn>
                <a:cxn ang="0">
                  <a:pos x="364" y="1078"/>
                </a:cxn>
                <a:cxn ang="0">
                  <a:pos x="290" y="1046"/>
                </a:cxn>
                <a:cxn ang="0">
                  <a:pos x="222" y="1002"/>
                </a:cxn>
                <a:cxn ang="0">
                  <a:pos x="162" y="950"/>
                </a:cxn>
                <a:cxn ang="0">
                  <a:pos x="110" y="890"/>
                </a:cxn>
                <a:cxn ang="0">
                  <a:pos x="66" y="822"/>
                </a:cxn>
                <a:cxn ang="0">
                  <a:pos x="34" y="748"/>
                </a:cxn>
                <a:cxn ang="0">
                  <a:pos x="10" y="668"/>
                </a:cxn>
                <a:cxn ang="0">
                  <a:pos x="0" y="584"/>
                </a:cxn>
                <a:cxn ang="0">
                  <a:pos x="0" y="528"/>
                </a:cxn>
                <a:cxn ang="0">
                  <a:pos x="10" y="444"/>
                </a:cxn>
                <a:cxn ang="0">
                  <a:pos x="34" y="364"/>
                </a:cxn>
                <a:cxn ang="0">
                  <a:pos x="66" y="290"/>
                </a:cxn>
                <a:cxn ang="0">
                  <a:pos x="110" y="222"/>
                </a:cxn>
                <a:cxn ang="0">
                  <a:pos x="162" y="162"/>
                </a:cxn>
                <a:cxn ang="0">
                  <a:pos x="222" y="110"/>
                </a:cxn>
                <a:cxn ang="0">
                  <a:pos x="290" y="66"/>
                </a:cxn>
                <a:cxn ang="0">
                  <a:pos x="364" y="34"/>
                </a:cxn>
                <a:cxn ang="0">
                  <a:pos x="444" y="10"/>
                </a:cxn>
                <a:cxn ang="0">
                  <a:pos x="528" y="0"/>
                </a:cxn>
                <a:cxn ang="0">
                  <a:pos x="584" y="0"/>
                </a:cxn>
                <a:cxn ang="0">
                  <a:pos x="668" y="10"/>
                </a:cxn>
                <a:cxn ang="0">
                  <a:pos x="748" y="34"/>
                </a:cxn>
                <a:cxn ang="0">
                  <a:pos x="822" y="66"/>
                </a:cxn>
                <a:cxn ang="0">
                  <a:pos x="890" y="110"/>
                </a:cxn>
                <a:cxn ang="0">
                  <a:pos x="950" y="162"/>
                </a:cxn>
                <a:cxn ang="0">
                  <a:pos x="1002" y="222"/>
                </a:cxn>
                <a:cxn ang="0">
                  <a:pos x="1046" y="290"/>
                </a:cxn>
                <a:cxn ang="0">
                  <a:pos x="1078" y="364"/>
                </a:cxn>
                <a:cxn ang="0">
                  <a:pos x="1102" y="444"/>
                </a:cxn>
                <a:cxn ang="0">
                  <a:pos x="1112" y="528"/>
                </a:cxn>
              </a:cxnLst>
              <a:rect l="0" t="0" r="r" b="b"/>
              <a:pathLst>
                <a:path w="1112" h="1112">
                  <a:moveTo>
                    <a:pt x="1112" y="556"/>
                  </a:moveTo>
                  <a:lnTo>
                    <a:pt x="1112" y="556"/>
                  </a:lnTo>
                  <a:lnTo>
                    <a:pt x="1112" y="584"/>
                  </a:lnTo>
                  <a:lnTo>
                    <a:pt x="1110" y="612"/>
                  </a:lnTo>
                  <a:lnTo>
                    <a:pt x="1106" y="640"/>
                  </a:lnTo>
                  <a:lnTo>
                    <a:pt x="1102" y="668"/>
                  </a:lnTo>
                  <a:lnTo>
                    <a:pt x="1096" y="696"/>
                  </a:lnTo>
                  <a:lnTo>
                    <a:pt x="1088" y="722"/>
                  </a:lnTo>
                  <a:lnTo>
                    <a:pt x="1078" y="748"/>
                  </a:lnTo>
                  <a:lnTo>
                    <a:pt x="1068" y="772"/>
                  </a:lnTo>
                  <a:lnTo>
                    <a:pt x="1058" y="798"/>
                  </a:lnTo>
                  <a:lnTo>
                    <a:pt x="1046" y="822"/>
                  </a:lnTo>
                  <a:lnTo>
                    <a:pt x="1032" y="844"/>
                  </a:lnTo>
                  <a:lnTo>
                    <a:pt x="1018" y="868"/>
                  </a:lnTo>
                  <a:lnTo>
                    <a:pt x="1002" y="890"/>
                  </a:lnTo>
                  <a:lnTo>
                    <a:pt x="986" y="910"/>
                  </a:lnTo>
                  <a:lnTo>
                    <a:pt x="968" y="930"/>
                  </a:lnTo>
                  <a:lnTo>
                    <a:pt x="950" y="950"/>
                  </a:lnTo>
                  <a:lnTo>
                    <a:pt x="930" y="968"/>
                  </a:lnTo>
                  <a:lnTo>
                    <a:pt x="910" y="986"/>
                  </a:lnTo>
                  <a:lnTo>
                    <a:pt x="890" y="1002"/>
                  </a:lnTo>
                  <a:lnTo>
                    <a:pt x="868" y="1018"/>
                  </a:lnTo>
                  <a:lnTo>
                    <a:pt x="844" y="1032"/>
                  </a:lnTo>
                  <a:lnTo>
                    <a:pt x="822" y="1046"/>
                  </a:lnTo>
                  <a:lnTo>
                    <a:pt x="798" y="1058"/>
                  </a:lnTo>
                  <a:lnTo>
                    <a:pt x="772" y="1068"/>
                  </a:lnTo>
                  <a:lnTo>
                    <a:pt x="748" y="1078"/>
                  </a:lnTo>
                  <a:lnTo>
                    <a:pt x="722" y="1088"/>
                  </a:lnTo>
                  <a:lnTo>
                    <a:pt x="696" y="1096"/>
                  </a:lnTo>
                  <a:lnTo>
                    <a:pt x="668" y="1102"/>
                  </a:lnTo>
                  <a:lnTo>
                    <a:pt x="640" y="1106"/>
                  </a:lnTo>
                  <a:lnTo>
                    <a:pt x="612" y="1110"/>
                  </a:lnTo>
                  <a:lnTo>
                    <a:pt x="584" y="1112"/>
                  </a:lnTo>
                  <a:lnTo>
                    <a:pt x="556" y="1112"/>
                  </a:lnTo>
                  <a:lnTo>
                    <a:pt x="556" y="1112"/>
                  </a:lnTo>
                  <a:lnTo>
                    <a:pt x="528" y="1112"/>
                  </a:lnTo>
                  <a:lnTo>
                    <a:pt x="500" y="1110"/>
                  </a:lnTo>
                  <a:lnTo>
                    <a:pt x="472" y="1106"/>
                  </a:lnTo>
                  <a:lnTo>
                    <a:pt x="444" y="1102"/>
                  </a:lnTo>
                  <a:lnTo>
                    <a:pt x="416" y="1096"/>
                  </a:lnTo>
                  <a:lnTo>
                    <a:pt x="390" y="1088"/>
                  </a:lnTo>
                  <a:lnTo>
                    <a:pt x="364" y="1078"/>
                  </a:lnTo>
                  <a:lnTo>
                    <a:pt x="340" y="1068"/>
                  </a:lnTo>
                  <a:lnTo>
                    <a:pt x="314" y="1058"/>
                  </a:lnTo>
                  <a:lnTo>
                    <a:pt x="290" y="1046"/>
                  </a:lnTo>
                  <a:lnTo>
                    <a:pt x="268" y="1032"/>
                  </a:lnTo>
                  <a:lnTo>
                    <a:pt x="244" y="1018"/>
                  </a:lnTo>
                  <a:lnTo>
                    <a:pt x="222" y="1002"/>
                  </a:lnTo>
                  <a:lnTo>
                    <a:pt x="202" y="986"/>
                  </a:lnTo>
                  <a:lnTo>
                    <a:pt x="182" y="968"/>
                  </a:lnTo>
                  <a:lnTo>
                    <a:pt x="162" y="950"/>
                  </a:lnTo>
                  <a:lnTo>
                    <a:pt x="144" y="930"/>
                  </a:lnTo>
                  <a:lnTo>
                    <a:pt x="126" y="910"/>
                  </a:lnTo>
                  <a:lnTo>
                    <a:pt x="110" y="890"/>
                  </a:lnTo>
                  <a:lnTo>
                    <a:pt x="94" y="868"/>
                  </a:lnTo>
                  <a:lnTo>
                    <a:pt x="80" y="844"/>
                  </a:lnTo>
                  <a:lnTo>
                    <a:pt x="66" y="822"/>
                  </a:lnTo>
                  <a:lnTo>
                    <a:pt x="54" y="798"/>
                  </a:lnTo>
                  <a:lnTo>
                    <a:pt x="44" y="772"/>
                  </a:lnTo>
                  <a:lnTo>
                    <a:pt x="34" y="748"/>
                  </a:lnTo>
                  <a:lnTo>
                    <a:pt x="24" y="722"/>
                  </a:lnTo>
                  <a:lnTo>
                    <a:pt x="16" y="696"/>
                  </a:lnTo>
                  <a:lnTo>
                    <a:pt x="10" y="668"/>
                  </a:lnTo>
                  <a:lnTo>
                    <a:pt x="6" y="640"/>
                  </a:lnTo>
                  <a:lnTo>
                    <a:pt x="2" y="612"/>
                  </a:lnTo>
                  <a:lnTo>
                    <a:pt x="0" y="584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0" y="528"/>
                  </a:lnTo>
                  <a:lnTo>
                    <a:pt x="2" y="500"/>
                  </a:lnTo>
                  <a:lnTo>
                    <a:pt x="6" y="472"/>
                  </a:lnTo>
                  <a:lnTo>
                    <a:pt x="10" y="444"/>
                  </a:lnTo>
                  <a:lnTo>
                    <a:pt x="16" y="416"/>
                  </a:lnTo>
                  <a:lnTo>
                    <a:pt x="24" y="390"/>
                  </a:lnTo>
                  <a:lnTo>
                    <a:pt x="34" y="364"/>
                  </a:lnTo>
                  <a:lnTo>
                    <a:pt x="44" y="340"/>
                  </a:lnTo>
                  <a:lnTo>
                    <a:pt x="54" y="314"/>
                  </a:lnTo>
                  <a:lnTo>
                    <a:pt x="66" y="290"/>
                  </a:lnTo>
                  <a:lnTo>
                    <a:pt x="80" y="268"/>
                  </a:lnTo>
                  <a:lnTo>
                    <a:pt x="94" y="244"/>
                  </a:lnTo>
                  <a:lnTo>
                    <a:pt x="110" y="222"/>
                  </a:lnTo>
                  <a:lnTo>
                    <a:pt x="126" y="202"/>
                  </a:lnTo>
                  <a:lnTo>
                    <a:pt x="144" y="182"/>
                  </a:lnTo>
                  <a:lnTo>
                    <a:pt x="162" y="162"/>
                  </a:lnTo>
                  <a:lnTo>
                    <a:pt x="182" y="144"/>
                  </a:lnTo>
                  <a:lnTo>
                    <a:pt x="202" y="126"/>
                  </a:lnTo>
                  <a:lnTo>
                    <a:pt x="222" y="110"/>
                  </a:lnTo>
                  <a:lnTo>
                    <a:pt x="244" y="94"/>
                  </a:lnTo>
                  <a:lnTo>
                    <a:pt x="268" y="80"/>
                  </a:lnTo>
                  <a:lnTo>
                    <a:pt x="290" y="66"/>
                  </a:lnTo>
                  <a:lnTo>
                    <a:pt x="314" y="54"/>
                  </a:lnTo>
                  <a:lnTo>
                    <a:pt x="340" y="44"/>
                  </a:lnTo>
                  <a:lnTo>
                    <a:pt x="364" y="34"/>
                  </a:lnTo>
                  <a:lnTo>
                    <a:pt x="390" y="24"/>
                  </a:lnTo>
                  <a:lnTo>
                    <a:pt x="416" y="16"/>
                  </a:lnTo>
                  <a:lnTo>
                    <a:pt x="444" y="10"/>
                  </a:lnTo>
                  <a:lnTo>
                    <a:pt x="472" y="6"/>
                  </a:lnTo>
                  <a:lnTo>
                    <a:pt x="500" y="2"/>
                  </a:lnTo>
                  <a:lnTo>
                    <a:pt x="52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84" y="0"/>
                  </a:lnTo>
                  <a:lnTo>
                    <a:pt x="612" y="2"/>
                  </a:lnTo>
                  <a:lnTo>
                    <a:pt x="640" y="6"/>
                  </a:lnTo>
                  <a:lnTo>
                    <a:pt x="668" y="10"/>
                  </a:lnTo>
                  <a:lnTo>
                    <a:pt x="696" y="16"/>
                  </a:lnTo>
                  <a:lnTo>
                    <a:pt x="722" y="24"/>
                  </a:lnTo>
                  <a:lnTo>
                    <a:pt x="748" y="34"/>
                  </a:lnTo>
                  <a:lnTo>
                    <a:pt x="772" y="44"/>
                  </a:lnTo>
                  <a:lnTo>
                    <a:pt x="798" y="54"/>
                  </a:lnTo>
                  <a:lnTo>
                    <a:pt x="822" y="66"/>
                  </a:lnTo>
                  <a:lnTo>
                    <a:pt x="844" y="80"/>
                  </a:lnTo>
                  <a:lnTo>
                    <a:pt x="868" y="94"/>
                  </a:lnTo>
                  <a:lnTo>
                    <a:pt x="890" y="110"/>
                  </a:lnTo>
                  <a:lnTo>
                    <a:pt x="910" y="126"/>
                  </a:lnTo>
                  <a:lnTo>
                    <a:pt x="930" y="144"/>
                  </a:lnTo>
                  <a:lnTo>
                    <a:pt x="950" y="162"/>
                  </a:lnTo>
                  <a:lnTo>
                    <a:pt x="968" y="182"/>
                  </a:lnTo>
                  <a:lnTo>
                    <a:pt x="986" y="202"/>
                  </a:lnTo>
                  <a:lnTo>
                    <a:pt x="1002" y="222"/>
                  </a:lnTo>
                  <a:lnTo>
                    <a:pt x="1018" y="244"/>
                  </a:lnTo>
                  <a:lnTo>
                    <a:pt x="1032" y="268"/>
                  </a:lnTo>
                  <a:lnTo>
                    <a:pt x="1046" y="290"/>
                  </a:lnTo>
                  <a:lnTo>
                    <a:pt x="1058" y="314"/>
                  </a:lnTo>
                  <a:lnTo>
                    <a:pt x="1068" y="340"/>
                  </a:lnTo>
                  <a:lnTo>
                    <a:pt x="1078" y="364"/>
                  </a:lnTo>
                  <a:lnTo>
                    <a:pt x="1088" y="390"/>
                  </a:lnTo>
                  <a:lnTo>
                    <a:pt x="1096" y="416"/>
                  </a:lnTo>
                  <a:lnTo>
                    <a:pt x="1102" y="444"/>
                  </a:lnTo>
                  <a:lnTo>
                    <a:pt x="1106" y="472"/>
                  </a:lnTo>
                  <a:lnTo>
                    <a:pt x="1110" y="500"/>
                  </a:lnTo>
                  <a:lnTo>
                    <a:pt x="1112" y="528"/>
                  </a:lnTo>
                  <a:lnTo>
                    <a:pt x="1112" y="556"/>
                  </a:lnTo>
                  <a:lnTo>
                    <a:pt x="1112" y="556"/>
                  </a:lnTo>
                  <a:close/>
                </a:path>
              </a:pathLst>
            </a:custGeom>
            <a:solidFill>
              <a:srgbClr val="E846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20"/>
            <p:cNvSpPr>
              <a:spLocks/>
            </p:cNvSpPr>
            <p:nvPr/>
          </p:nvSpPr>
          <p:spPr bwMode="auto">
            <a:xfrm>
              <a:off x="3759200" y="2616200"/>
              <a:ext cx="1625600" cy="1625600"/>
            </a:xfrm>
            <a:custGeom>
              <a:avLst/>
              <a:gdLst/>
              <a:ahLst/>
              <a:cxnLst>
                <a:cxn ang="0">
                  <a:pos x="1024" y="512"/>
                </a:cxn>
                <a:cxn ang="0">
                  <a:pos x="1020" y="564"/>
                </a:cxn>
                <a:cxn ang="0">
                  <a:pos x="1014" y="616"/>
                </a:cxn>
                <a:cxn ang="0">
                  <a:pos x="1000" y="664"/>
                </a:cxn>
                <a:cxn ang="0">
                  <a:pos x="984" y="712"/>
                </a:cxn>
                <a:cxn ang="0">
                  <a:pos x="962" y="756"/>
                </a:cxn>
                <a:cxn ang="0">
                  <a:pos x="906" y="838"/>
                </a:cxn>
                <a:cxn ang="0">
                  <a:pos x="838" y="906"/>
                </a:cxn>
                <a:cxn ang="0">
                  <a:pos x="756" y="962"/>
                </a:cxn>
                <a:cxn ang="0">
                  <a:pos x="712" y="984"/>
                </a:cxn>
                <a:cxn ang="0">
                  <a:pos x="664" y="1000"/>
                </a:cxn>
                <a:cxn ang="0">
                  <a:pos x="616" y="1014"/>
                </a:cxn>
                <a:cxn ang="0">
                  <a:pos x="564" y="1020"/>
                </a:cxn>
                <a:cxn ang="0">
                  <a:pos x="512" y="1024"/>
                </a:cxn>
                <a:cxn ang="0">
                  <a:pos x="486" y="1022"/>
                </a:cxn>
                <a:cxn ang="0">
                  <a:pos x="434" y="1018"/>
                </a:cxn>
                <a:cxn ang="0">
                  <a:pos x="384" y="1008"/>
                </a:cxn>
                <a:cxn ang="0">
                  <a:pos x="336" y="992"/>
                </a:cxn>
                <a:cxn ang="0">
                  <a:pos x="290" y="974"/>
                </a:cxn>
                <a:cxn ang="0">
                  <a:pos x="226" y="936"/>
                </a:cxn>
                <a:cxn ang="0">
                  <a:pos x="150" y="874"/>
                </a:cxn>
                <a:cxn ang="0">
                  <a:pos x="88" y="798"/>
                </a:cxn>
                <a:cxn ang="0">
                  <a:pos x="50" y="734"/>
                </a:cxn>
                <a:cxn ang="0">
                  <a:pos x="32" y="688"/>
                </a:cxn>
                <a:cxn ang="0">
                  <a:pos x="16" y="640"/>
                </a:cxn>
                <a:cxn ang="0">
                  <a:pos x="6" y="590"/>
                </a:cxn>
                <a:cxn ang="0">
                  <a:pos x="2" y="538"/>
                </a:cxn>
                <a:cxn ang="0">
                  <a:pos x="0" y="512"/>
                </a:cxn>
                <a:cxn ang="0">
                  <a:pos x="4" y="460"/>
                </a:cxn>
                <a:cxn ang="0">
                  <a:pos x="10" y="408"/>
                </a:cxn>
                <a:cxn ang="0">
                  <a:pos x="24" y="360"/>
                </a:cxn>
                <a:cxn ang="0">
                  <a:pos x="40" y="312"/>
                </a:cxn>
                <a:cxn ang="0">
                  <a:pos x="62" y="268"/>
                </a:cxn>
                <a:cxn ang="0">
                  <a:pos x="118" y="186"/>
                </a:cxn>
                <a:cxn ang="0">
                  <a:pos x="186" y="118"/>
                </a:cxn>
                <a:cxn ang="0">
                  <a:pos x="268" y="62"/>
                </a:cxn>
                <a:cxn ang="0">
                  <a:pos x="312" y="40"/>
                </a:cxn>
                <a:cxn ang="0">
                  <a:pos x="360" y="24"/>
                </a:cxn>
                <a:cxn ang="0">
                  <a:pos x="408" y="10"/>
                </a:cxn>
                <a:cxn ang="0">
                  <a:pos x="460" y="4"/>
                </a:cxn>
                <a:cxn ang="0">
                  <a:pos x="512" y="0"/>
                </a:cxn>
                <a:cxn ang="0">
                  <a:pos x="538" y="2"/>
                </a:cxn>
                <a:cxn ang="0">
                  <a:pos x="590" y="6"/>
                </a:cxn>
                <a:cxn ang="0">
                  <a:pos x="640" y="16"/>
                </a:cxn>
                <a:cxn ang="0">
                  <a:pos x="688" y="32"/>
                </a:cxn>
                <a:cxn ang="0">
                  <a:pos x="734" y="50"/>
                </a:cxn>
                <a:cxn ang="0">
                  <a:pos x="798" y="88"/>
                </a:cxn>
                <a:cxn ang="0">
                  <a:pos x="874" y="150"/>
                </a:cxn>
                <a:cxn ang="0">
                  <a:pos x="936" y="226"/>
                </a:cxn>
                <a:cxn ang="0">
                  <a:pos x="974" y="290"/>
                </a:cxn>
                <a:cxn ang="0">
                  <a:pos x="992" y="336"/>
                </a:cxn>
                <a:cxn ang="0">
                  <a:pos x="1008" y="384"/>
                </a:cxn>
                <a:cxn ang="0">
                  <a:pos x="1018" y="434"/>
                </a:cxn>
                <a:cxn ang="0">
                  <a:pos x="1022" y="486"/>
                </a:cxn>
                <a:cxn ang="0">
                  <a:pos x="1024" y="512"/>
                </a:cxn>
              </a:cxnLst>
              <a:rect l="0" t="0" r="r" b="b"/>
              <a:pathLst>
                <a:path w="1024" h="1024">
                  <a:moveTo>
                    <a:pt x="1024" y="512"/>
                  </a:moveTo>
                  <a:lnTo>
                    <a:pt x="1024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8" y="590"/>
                  </a:lnTo>
                  <a:lnTo>
                    <a:pt x="1014" y="616"/>
                  </a:lnTo>
                  <a:lnTo>
                    <a:pt x="1008" y="640"/>
                  </a:lnTo>
                  <a:lnTo>
                    <a:pt x="1000" y="664"/>
                  </a:lnTo>
                  <a:lnTo>
                    <a:pt x="992" y="688"/>
                  </a:lnTo>
                  <a:lnTo>
                    <a:pt x="984" y="712"/>
                  </a:lnTo>
                  <a:lnTo>
                    <a:pt x="974" y="734"/>
                  </a:lnTo>
                  <a:lnTo>
                    <a:pt x="962" y="756"/>
                  </a:lnTo>
                  <a:lnTo>
                    <a:pt x="936" y="798"/>
                  </a:lnTo>
                  <a:lnTo>
                    <a:pt x="906" y="838"/>
                  </a:lnTo>
                  <a:lnTo>
                    <a:pt x="874" y="874"/>
                  </a:lnTo>
                  <a:lnTo>
                    <a:pt x="838" y="906"/>
                  </a:lnTo>
                  <a:lnTo>
                    <a:pt x="798" y="936"/>
                  </a:lnTo>
                  <a:lnTo>
                    <a:pt x="756" y="962"/>
                  </a:lnTo>
                  <a:lnTo>
                    <a:pt x="734" y="974"/>
                  </a:lnTo>
                  <a:lnTo>
                    <a:pt x="712" y="984"/>
                  </a:lnTo>
                  <a:lnTo>
                    <a:pt x="688" y="992"/>
                  </a:lnTo>
                  <a:lnTo>
                    <a:pt x="664" y="1000"/>
                  </a:lnTo>
                  <a:lnTo>
                    <a:pt x="640" y="1008"/>
                  </a:lnTo>
                  <a:lnTo>
                    <a:pt x="616" y="1014"/>
                  </a:lnTo>
                  <a:lnTo>
                    <a:pt x="590" y="1018"/>
                  </a:lnTo>
                  <a:lnTo>
                    <a:pt x="564" y="1020"/>
                  </a:lnTo>
                  <a:lnTo>
                    <a:pt x="538" y="1022"/>
                  </a:lnTo>
                  <a:lnTo>
                    <a:pt x="512" y="1024"/>
                  </a:lnTo>
                  <a:lnTo>
                    <a:pt x="512" y="1024"/>
                  </a:lnTo>
                  <a:lnTo>
                    <a:pt x="486" y="1022"/>
                  </a:lnTo>
                  <a:lnTo>
                    <a:pt x="460" y="1020"/>
                  </a:lnTo>
                  <a:lnTo>
                    <a:pt x="434" y="1018"/>
                  </a:lnTo>
                  <a:lnTo>
                    <a:pt x="408" y="1014"/>
                  </a:lnTo>
                  <a:lnTo>
                    <a:pt x="384" y="1008"/>
                  </a:lnTo>
                  <a:lnTo>
                    <a:pt x="360" y="1000"/>
                  </a:lnTo>
                  <a:lnTo>
                    <a:pt x="336" y="992"/>
                  </a:lnTo>
                  <a:lnTo>
                    <a:pt x="312" y="984"/>
                  </a:lnTo>
                  <a:lnTo>
                    <a:pt x="290" y="974"/>
                  </a:lnTo>
                  <a:lnTo>
                    <a:pt x="268" y="962"/>
                  </a:lnTo>
                  <a:lnTo>
                    <a:pt x="226" y="936"/>
                  </a:lnTo>
                  <a:lnTo>
                    <a:pt x="186" y="906"/>
                  </a:lnTo>
                  <a:lnTo>
                    <a:pt x="150" y="874"/>
                  </a:lnTo>
                  <a:lnTo>
                    <a:pt x="118" y="838"/>
                  </a:lnTo>
                  <a:lnTo>
                    <a:pt x="88" y="798"/>
                  </a:lnTo>
                  <a:lnTo>
                    <a:pt x="62" y="756"/>
                  </a:lnTo>
                  <a:lnTo>
                    <a:pt x="50" y="734"/>
                  </a:lnTo>
                  <a:lnTo>
                    <a:pt x="40" y="712"/>
                  </a:lnTo>
                  <a:lnTo>
                    <a:pt x="32" y="688"/>
                  </a:lnTo>
                  <a:lnTo>
                    <a:pt x="24" y="664"/>
                  </a:lnTo>
                  <a:lnTo>
                    <a:pt x="16" y="640"/>
                  </a:lnTo>
                  <a:lnTo>
                    <a:pt x="10" y="616"/>
                  </a:lnTo>
                  <a:lnTo>
                    <a:pt x="6" y="590"/>
                  </a:lnTo>
                  <a:lnTo>
                    <a:pt x="4" y="564"/>
                  </a:lnTo>
                  <a:lnTo>
                    <a:pt x="2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2" y="486"/>
                  </a:lnTo>
                  <a:lnTo>
                    <a:pt x="4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4" y="360"/>
                  </a:lnTo>
                  <a:lnTo>
                    <a:pt x="32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8"/>
                  </a:lnTo>
                  <a:lnTo>
                    <a:pt x="88" y="226"/>
                  </a:lnTo>
                  <a:lnTo>
                    <a:pt x="118" y="186"/>
                  </a:lnTo>
                  <a:lnTo>
                    <a:pt x="150" y="150"/>
                  </a:lnTo>
                  <a:lnTo>
                    <a:pt x="186" y="118"/>
                  </a:lnTo>
                  <a:lnTo>
                    <a:pt x="226" y="88"/>
                  </a:lnTo>
                  <a:lnTo>
                    <a:pt x="268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2"/>
                  </a:lnTo>
                  <a:lnTo>
                    <a:pt x="360" y="24"/>
                  </a:lnTo>
                  <a:lnTo>
                    <a:pt x="384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60" y="4"/>
                  </a:lnTo>
                  <a:lnTo>
                    <a:pt x="486" y="2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38" y="2"/>
                  </a:lnTo>
                  <a:lnTo>
                    <a:pt x="564" y="4"/>
                  </a:lnTo>
                  <a:lnTo>
                    <a:pt x="590" y="6"/>
                  </a:lnTo>
                  <a:lnTo>
                    <a:pt x="616" y="10"/>
                  </a:lnTo>
                  <a:lnTo>
                    <a:pt x="640" y="16"/>
                  </a:lnTo>
                  <a:lnTo>
                    <a:pt x="664" y="24"/>
                  </a:lnTo>
                  <a:lnTo>
                    <a:pt x="688" y="32"/>
                  </a:lnTo>
                  <a:lnTo>
                    <a:pt x="712" y="40"/>
                  </a:lnTo>
                  <a:lnTo>
                    <a:pt x="734" y="50"/>
                  </a:lnTo>
                  <a:lnTo>
                    <a:pt x="756" y="62"/>
                  </a:lnTo>
                  <a:lnTo>
                    <a:pt x="798" y="88"/>
                  </a:lnTo>
                  <a:lnTo>
                    <a:pt x="838" y="118"/>
                  </a:lnTo>
                  <a:lnTo>
                    <a:pt x="874" y="150"/>
                  </a:lnTo>
                  <a:lnTo>
                    <a:pt x="906" y="186"/>
                  </a:lnTo>
                  <a:lnTo>
                    <a:pt x="936" y="226"/>
                  </a:lnTo>
                  <a:lnTo>
                    <a:pt x="962" y="268"/>
                  </a:lnTo>
                  <a:lnTo>
                    <a:pt x="974" y="290"/>
                  </a:lnTo>
                  <a:lnTo>
                    <a:pt x="984" y="312"/>
                  </a:lnTo>
                  <a:lnTo>
                    <a:pt x="992" y="336"/>
                  </a:lnTo>
                  <a:lnTo>
                    <a:pt x="1000" y="360"/>
                  </a:lnTo>
                  <a:lnTo>
                    <a:pt x="1008" y="384"/>
                  </a:lnTo>
                  <a:lnTo>
                    <a:pt x="1014" y="408"/>
                  </a:lnTo>
                  <a:lnTo>
                    <a:pt x="1018" y="434"/>
                  </a:lnTo>
                  <a:lnTo>
                    <a:pt x="1020" y="460"/>
                  </a:lnTo>
                  <a:lnTo>
                    <a:pt x="1022" y="486"/>
                  </a:lnTo>
                  <a:lnTo>
                    <a:pt x="1024" y="512"/>
                  </a:lnTo>
                  <a:lnTo>
                    <a:pt x="1024" y="512"/>
                  </a:lnTo>
                  <a:close/>
                </a:path>
              </a:pathLst>
            </a:custGeom>
            <a:solidFill>
              <a:srgbClr val="FFDF4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21"/>
            <p:cNvSpPr>
              <a:spLocks/>
            </p:cNvSpPr>
            <p:nvPr/>
          </p:nvSpPr>
          <p:spPr bwMode="auto">
            <a:xfrm>
              <a:off x="3978275" y="2835275"/>
              <a:ext cx="1187450" cy="1187450"/>
            </a:xfrm>
            <a:custGeom>
              <a:avLst/>
              <a:gdLst/>
              <a:ahLst/>
              <a:cxnLst>
                <a:cxn ang="0">
                  <a:pos x="748" y="374"/>
                </a:cxn>
                <a:cxn ang="0">
                  <a:pos x="742" y="450"/>
                </a:cxn>
                <a:cxn ang="0">
                  <a:pos x="720" y="520"/>
                </a:cxn>
                <a:cxn ang="0">
                  <a:pos x="684" y="584"/>
                </a:cxn>
                <a:cxn ang="0">
                  <a:pos x="640" y="640"/>
                </a:cxn>
                <a:cxn ang="0">
                  <a:pos x="584" y="684"/>
                </a:cxn>
                <a:cxn ang="0">
                  <a:pos x="520" y="720"/>
                </a:cxn>
                <a:cxn ang="0">
                  <a:pos x="450" y="742"/>
                </a:cxn>
                <a:cxn ang="0">
                  <a:pos x="374" y="748"/>
                </a:cxn>
                <a:cxn ang="0">
                  <a:pos x="336" y="746"/>
                </a:cxn>
                <a:cxn ang="0">
                  <a:pos x="262" y="732"/>
                </a:cxn>
                <a:cxn ang="0">
                  <a:pos x="196" y="704"/>
                </a:cxn>
                <a:cxn ang="0">
                  <a:pos x="136" y="664"/>
                </a:cxn>
                <a:cxn ang="0">
                  <a:pos x="84" y="612"/>
                </a:cxn>
                <a:cxn ang="0">
                  <a:pos x="44" y="552"/>
                </a:cxn>
                <a:cxn ang="0">
                  <a:pos x="16" y="486"/>
                </a:cxn>
                <a:cxn ang="0">
                  <a:pos x="2" y="412"/>
                </a:cxn>
                <a:cxn ang="0">
                  <a:pos x="0" y="374"/>
                </a:cxn>
                <a:cxn ang="0">
                  <a:pos x="6" y="298"/>
                </a:cxn>
                <a:cxn ang="0">
                  <a:pos x="28" y="228"/>
                </a:cxn>
                <a:cxn ang="0">
                  <a:pos x="64" y="164"/>
                </a:cxn>
                <a:cxn ang="0">
                  <a:pos x="108" y="108"/>
                </a:cxn>
                <a:cxn ang="0">
                  <a:pos x="164" y="64"/>
                </a:cxn>
                <a:cxn ang="0">
                  <a:pos x="228" y="28"/>
                </a:cxn>
                <a:cxn ang="0">
                  <a:pos x="298" y="6"/>
                </a:cxn>
                <a:cxn ang="0">
                  <a:pos x="374" y="0"/>
                </a:cxn>
                <a:cxn ang="0">
                  <a:pos x="412" y="2"/>
                </a:cxn>
                <a:cxn ang="0">
                  <a:pos x="486" y="16"/>
                </a:cxn>
                <a:cxn ang="0">
                  <a:pos x="552" y="44"/>
                </a:cxn>
                <a:cxn ang="0">
                  <a:pos x="612" y="84"/>
                </a:cxn>
                <a:cxn ang="0">
                  <a:pos x="664" y="136"/>
                </a:cxn>
                <a:cxn ang="0">
                  <a:pos x="704" y="196"/>
                </a:cxn>
                <a:cxn ang="0">
                  <a:pos x="732" y="262"/>
                </a:cxn>
                <a:cxn ang="0">
                  <a:pos x="746" y="336"/>
                </a:cxn>
                <a:cxn ang="0">
                  <a:pos x="748" y="374"/>
                </a:cxn>
              </a:cxnLst>
              <a:rect l="0" t="0" r="r" b="b"/>
              <a:pathLst>
                <a:path w="748" h="748">
                  <a:moveTo>
                    <a:pt x="748" y="374"/>
                  </a:moveTo>
                  <a:lnTo>
                    <a:pt x="748" y="374"/>
                  </a:lnTo>
                  <a:lnTo>
                    <a:pt x="746" y="412"/>
                  </a:lnTo>
                  <a:lnTo>
                    <a:pt x="742" y="450"/>
                  </a:lnTo>
                  <a:lnTo>
                    <a:pt x="732" y="486"/>
                  </a:lnTo>
                  <a:lnTo>
                    <a:pt x="720" y="520"/>
                  </a:lnTo>
                  <a:lnTo>
                    <a:pt x="704" y="552"/>
                  </a:lnTo>
                  <a:lnTo>
                    <a:pt x="684" y="584"/>
                  </a:lnTo>
                  <a:lnTo>
                    <a:pt x="664" y="612"/>
                  </a:lnTo>
                  <a:lnTo>
                    <a:pt x="640" y="640"/>
                  </a:lnTo>
                  <a:lnTo>
                    <a:pt x="612" y="664"/>
                  </a:lnTo>
                  <a:lnTo>
                    <a:pt x="584" y="684"/>
                  </a:lnTo>
                  <a:lnTo>
                    <a:pt x="552" y="704"/>
                  </a:lnTo>
                  <a:lnTo>
                    <a:pt x="520" y="720"/>
                  </a:lnTo>
                  <a:lnTo>
                    <a:pt x="486" y="732"/>
                  </a:lnTo>
                  <a:lnTo>
                    <a:pt x="450" y="742"/>
                  </a:lnTo>
                  <a:lnTo>
                    <a:pt x="412" y="746"/>
                  </a:lnTo>
                  <a:lnTo>
                    <a:pt x="374" y="748"/>
                  </a:lnTo>
                  <a:lnTo>
                    <a:pt x="374" y="748"/>
                  </a:lnTo>
                  <a:lnTo>
                    <a:pt x="336" y="746"/>
                  </a:lnTo>
                  <a:lnTo>
                    <a:pt x="298" y="742"/>
                  </a:lnTo>
                  <a:lnTo>
                    <a:pt x="262" y="732"/>
                  </a:lnTo>
                  <a:lnTo>
                    <a:pt x="228" y="720"/>
                  </a:lnTo>
                  <a:lnTo>
                    <a:pt x="196" y="704"/>
                  </a:lnTo>
                  <a:lnTo>
                    <a:pt x="164" y="684"/>
                  </a:lnTo>
                  <a:lnTo>
                    <a:pt x="136" y="664"/>
                  </a:lnTo>
                  <a:lnTo>
                    <a:pt x="108" y="640"/>
                  </a:lnTo>
                  <a:lnTo>
                    <a:pt x="84" y="612"/>
                  </a:lnTo>
                  <a:lnTo>
                    <a:pt x="64" y="584"/>
                  </a:lnTo>
                  <a:lnTo>
                    <a:pt x="44" y="552"/>
                  </a:lnTo>
                  <a:lnTo>
                    <a:pt x="28" y="520"/>
                  </a:lnTo>
                  <a:lnTo>
                    <a:pt x="16" y="486"/>
                  </a:lnTo>
                  <a:lnTo>
                    <a:pt x="6" y="450"/>
                  </a:lnTo>
                  <a:lnTo>
                    <a:pt x="2" y="412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2" y="336"/>
                  </a:lnTo>
                  <a:lnTo>
                    <a:pt x="6" y="298"/>
                  </a:lnTo>
                  <a:lnTo>
                    <a:pt x="16" y="262"/>
                  </a:lnTo>
                  <a:lnTo>
                    <a:pt x="28" y="228"/>
                  </a:lnTo>
                  <a:lnTo>
                    <a:pt x="44" y="196"/>
                  </a:lnTo>
                  <a:lnTo>
                    <a:pt x="64" y="164"/>
                  </a:lnTo>
                  <a:lnTo>
                    <a:pt x="84" y="136"/>
                  </a:lnTo>
                  <a:lnTo>
                    <a:pt x="108" y="108"/>
                  </a:lnTo>
                  <a:lnTo>
                    <a:pt x="136" y="84"/>
                  </a:lnTo>
                  <a:lnTo>
                    <a:pt x="164" y="64"/>
                  </a:lnTo>
                  <a:lnTo>
                    <a:pt x="196" y="44"/>
                  </a:lnTo>
                  <a:lnTo>
                    <a:pt x="228" y="28"/>
                  </a:lnTo>
                  <a:lnTo>
                    <a:pt x="262" y="16"/>
                  </a:lnTo>
                  <a:lnTo>
                    <a:pt x="298" y="6"/>
                  </a:lnTo>
                  <a:lnTo>
                    <a:pt x="336" y="2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412" y="2"/>
                  </a:lnTo>
                  <a:lnTo>
                    <a:pt x="450" y="6"/>
                  </a:lnTo>
                  <a:lnTo>
                    <a:pt x="486" y="16"/>
                  </a:lnTo>
                  <a:lnTo>
                    <a:pt x="520" y="28"/>
                  </a:lnTo>
                  <a:lnTo>
                    <a:pt x="552" y="44"/>
                  </a:lnTo>
                  <a:lnTo>
                    <a:pt x="584" y="64"/>
                  </a:lnTo>
                  <a:lnTo>
                    <a:pt x="612" y="84"/>
                  </a:lnTo>
                  <a:lnTo>
                    <a:pt x="640" y="108"/>
                  </a:lnTo>
                  <a:lnTo>
                    <a:pt x="664" y="136"/>
                  </a:lnTo>
                  <a:lnTo>
                    <a:pt x="684" y="164"/>
                  </a:lnTo>
                  <a:lnTo>
                    <a:pt x="704" y="196"/>
                  </a:lnTo>
                  <a:lnTo>
                    <a:pt x="720" y="228"/>
                  </a:lnTo>
                  <a:lnTo>
                    <a:pt x="732" y="262"/>
                  </a:lnTo>
                  <a:lnTo>
                    <a:pt x="742" y="298"/>
                  </a:lnTo>
                  <a:lnTo>
                    <a:pt x="746" y="336"/>
                  </a:lnTo>
                  <a:lnTo>
                    <a:pt x="748" y="374"/>
                  </a:lnTo>
                  <a:lnTo>
                    <a:pt x="748" y="374"/>
                  </a:lnTo>
                  <a:close/>
                </a:path>
              </a:pathLst>
            </a:custGeom>
            <a:solidFill>
              <a:srgbClr val="F7AA0F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22"/>
            <p:cNvSpPr>
              <a:spLocks/>
            </p:cNvSpPr>
            <p:nvPr/>
          </p:nvSpPr>
          <p:spPr bwMode="auto">
            <a:xfrm>
              <a:off x="4191000" y="3048000"/>
              <a:ext cx="762000" cy="762000"/>
            </a:xfrm>
            <a:custGeom>
              <a:avLst/>
              <a:gdLst/>
              <a:ahLst/>
              <a:cxnLst>
                <a:cxn ang="0">
                  <a:pos x="480" y="240"/>
                </a:cxn>
                <a:cxn ang="0">
                  <a:pos x="476" y="288"/>
                </a:cxn>
                <a:cxn ang="0">
                  <a:pos x="462" y="334"/>
                </a:cxn>
                <a:cxn ang="0">
                  <a:pos x="440" y="374"/>
                </a:cxn>
                <a:cxn ang="0">
                  <a:pos x="410" y="410"/>
                </a:cxn>
                <a:cxn ang="0">
                  <a:pos x="374" y="440"/>
                </a:cxn>
                <a:cxn ang="0">
                  <a:pos x="334" y="462"/>
                </a:cxn>
                <a:cxn ang="0">
                  <a:pos x="288" y="476"/>
                </a:cxn>
                <a:cxn ang="0">
                  <a:pos x="240" y="480"/>
                </a:cxn>
                <a:cxn ang="0">
                  <a:pos x="216" y="480"/>
                </a:cxn>
                <a:cxn ang="0">
                  <a:pos x="168" y="470"/>
                </a:cxn>
                <a:cxn ang="0">
                  <a:pos x="126" y="452"/>
                </a:cxn>
                <a:cxn ang="0">
                  <a:pos x="86" y="426"/>
                </a:cxn>
                <a:cxn ang="0">
                  <a:pos x="54" y="394"/>
                </a:cxn>
                <a:cxn ang="0">
                  <a:pos x="28" y="354"/>
                </a:cxn>
                <a:cxn ang="0">
                  <a:pos x="10" y="312"/>
                </a:cxn>
                <a:cxn ang="0">
                  <a:pos x="0" y="264"/>
                </a:cxn>
                <a:cxn ang="0">
                  <a:pos x="0" y="240"/>
                </a:cxn>
                <a:cxn ang="0">
                  <a:pos x="4" y="192"/>
                </a:cxn>
                <a:cxn ang="0">
                  <a:pos x="18" y="146"/>
                </a:cxn>
                <a:cxn ang="0">
                  <a:pos x="40" y="106"/>
                </a:cxn>
                <a:cxn ang="0">
                  <a:pos x="70" y="70"/>
                </a:cxn>
                <a:cxn ang="0">
                  <a:pos x="106" y="40"/>
                </a:cxn>
                <a:cxn ang="0">
                  <a:pos x="146" y="18"/>
                </a:cxn>
                <a:cxn ang="0">
                  <a:pos x="192" y="4"/>
                </a:cxn>
                <a:cxn ang="0">
                  <a:pos x="240" y="0"/>
                </a:cxn>
                <a:cxn ang="0">
                  <a:pos x="264" y="0"/>
                </a:cxn>
                <a:cxn ang="0">
                  <a:pos x="312" y="10"/>
                </a:cxn>
                <a:cxn ang="0">
                  <a:pos x="354" y="28"/>
                </a:cxn>
                <a:cxn ang="0">
                  <a:pos x="394" y="54"/>
                </a:cxn>
                <a:cxn ang="0">
                  <a:pos x="426" y="86"/>
                </a:cxn>
                <a:cxn ang="0">
                  <a:pos x="452" y="126"/>
                </a:cxn>
                <a:cxn ang="0">
                  <a:pos x="470" y="168"/>
                </a:cxn>
                <a:cxn ang="0">
                  <a:pos x="480" y="216"/>
                </a:cxn>
                <a:cxn ang="0">
                  <a:pos x="480" y="240"/>
                </a:cxn>
              </a:cxnLst>
              <a:rect l="0" t="0" r="r" b="b"/>
              <a:pathLst>
                <a:path w="480" h="480">
                  <a:moveTo>
                    <a:pt x="480" y="240"/>
                  </a:moveTo>
                  <a:lnTo>
                    <a:pt x="480" y="240"/>
                  </a:lnTo>
                  <a:lnTo>
                    <a:pt x="480" y="264"/>
                  </a:lnTo>
                  <a:lnTo>
                    <a:pt x="476" y="288"/>
                  </a:lnTo>
                  <a:lnTo>
                    <a:pt x="470" y="312"/>
                  </a:lnTo>
                  <a:lnTo>
                    <a:pt x="462" y="334"/>
                  </a:lnTo>
                  <a:lnTo>
                    <a:pt x="452" y="354"/>
                  </a:lnTo>
                  <a:lnTo>
                    <a:pt x="440" y="374"/>
                  </a:lnTo>
                  <a:lnTo>
                    <a:pt x="426" y="394"/>
                  </a:lnTo>
                  <a:lnTo>
                    <a:pt x="410" y="410"/>
                  </a:lnTo>
                  <a:lnTo>
                    <a:pt x="394" y="426"/>
                  </a:lnTo>
                  <a:lnTo>
                    <a:pt x="374" y="440"/>
                  </a:lnTo>
                  <a:lnTo>
                    <a:pt x="354" y="452"/>
                  </a:lnTo>
                  <a:lnTo>
                    <a:pt x="334" y="462"/>
                  </a:lnTo>
                  <a:lnTo>
                    <a:pt x="312" y="470"/>
                  </a:lnTo>
                  <a:lnTo>
                    <a:pt x="288" y="476"/>
                  </a:lnTo>
                  <a:lnTo>
                    <a:pt x="264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16" y="480"/>
                  </a:lnTo>
                  <a:lnTo>
                    <a:pt x="192" y="476"/>
                  </a:lnTo>
                  <a:lnTo>
                    <a:pt x="168" y="470"/>
                  </a:lnTo>
                  <a:lnTo>
                    <a:pt x="146" y="462"/>
                  </a:lnTo>
                  <a:lnTo>
                    <a:pt x="126" y="452"/>
                  </a:lnTo>
                  <a:lnTo>
                    <a:pt x="106" y="440"/>
                  </a:lnTo>
                  <a:lnTo>
                    <a:pt x="86" y="426"/>
                  </a:lnTo>
                  <a:lnTo>
                    <a:pt x="70" y="410"/>
                  </a:lnTo>
                  <a:lnTo>
                    <a:pt x="54" y="394"/>
                  </a:lnTo>
                  <a:lnTo>
                    <a:pt x="40" y="374"/>
                  </a:lnTo>
                  <a:lnTo>
                    <a:pt x="28" y="354"/>
                  </a:lnTo>
                  <a:lnTo>
                    <a:pt x="18" y="334"/>
                  </a:lnTo>
                  <a:lnTo>
                    <a:pt x="10" y="312"/>
                  </a:lnTo>
                  <a:lnTo>
                    <a:pt x="4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4" y="192"/>
                  </a:lnTo>
                  <a:lnTo>
                    <a:pt x="10" y="168"/>
                  </a:lnTo>
                  <a:lnTo>
                    <a:pt x="18" y="146"/>
                  </a:lnTo>
                  <a:lnTo>
                    <a:pt x="28" y="126"/>
                  </a:lnTo>
                  <a:lnTo>
                    <a:pt x="40" y="106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6" y="40"/>
                  </a:lnTo>
                  <a:lnTo>
                    <a:pt x="126" y="28"/>
                  </a:lnTo>
                  <a:lnTo>
                    <a:pt x="146" y="18"/>
                  </a:lnTo>
                  <a:lnTo>
                    <a:pt x="168" y="10"/>
                  </a:lnTo>
                  <a:lnTo>
                    <a:pt x="192" y="4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4"/>
                  </a:lnTo>
                  <a:lnTo>
                    <a:pt x="312" y="10"/>
                  </a:lnTo>
                  <a:lnTo>
                    <a:pt x="334" y="18"/>
                  </a:lnTo>
                  <a:lnTo>
                    <a:pt x="354" y="28"/>
                  </a:lnTo>
                  <a:lnTo>
                    <a:pt x="374" y="40"/>
                  </a:lnTo>
                  <a:lnTo>
                    <a:pt x="394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40" y="106"/>
                  </a:lnTo>
                  <a:lnTo>
                    <a:pt x="452" y="126"/>
                  </a:lnTo>
                  <a:lnTo>
                    <a:pt x="462" y="146"/>
                  </a:lnTo>
                  <a:lnTo>
                    <a:pt x="470" y="168"/>
                  </a:lnTo>
                  <a:lnTo>
                    <a:pt x="476" y="192"/>
                  </a:lnTo>
                  <a:lnTo>
                    <a:pt x="480" y="216"/>
                  </a:lnTo>
                  <a:lnTo>
                    <a:pt x="480" y="240"/>
                  </a:lnTo>
                  <a:lnTo>
                    <a:pt x="480" y="240"/>
                  </a:lnTo>
                  <a:close/>
                </a:path>
              </a:pathLst>
            </a:custGeom>
            <a:solidFill>
              <a:srgbClr val="E846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23"/>
            <p:cNvSpPr>
              <a:spLocks/>
            </p:cNvSpPr>
            <p:nvPr/>
          </p:nvSpPr>
          <p:spPr bwMode="auto">
            <a:xfrm>
              <a:off x="4511675" y="2549525"/>
              <a:ext cx="120650" cy="815975"/>
            </a:xfrm>
            <a:custGeom>
              <a:avLst/>
              <a:gdLst/>
              <a:ahLst/>
              <a:cxnLst>
                <a:cxn ang="0">
                  <a:pos x="28" y="26"/>
                </a:cxn>
                <a:cxn ang="0">
                  <a:pos x="24" y="48"/>
                </a:cxn>
                <a:cxn ang="0">
                  <a:pos x="20" y="102"/>
                </a:cxn>
                <a:cxn ang="0">
                  <a:pos x="20" y="102"/>
                </a:cxn>
                <a:cxn ang="0">
                  <a:pos x="20" y="138"/>
                </a:cxn>
                <a:cxn ang="0">
                  <a:pos x="4" y="204"/>
                </a:cxn>
                <a:cxn ang="0">
                  <a:pos x="2" y="218"/>
                </a:cxn>
                <a:cxn ang="0">
                  <a:pos x="2" y="258"/>
                </a:cxn>
                <a:cxn ang="0">
                  <a:pos x="12" y="304"/>
                </a:cxn>
                <a:cxn ang="0">
                  <a:pos x="18" y="328"/>
                </a:cxn>
                <a:cxn ang="0">
                  <a:pos x="20" y="368"/>
                </a:cxn>
                <a:cxn ang="0">
                  <a:pos x="10" y="416"/>
                </a:cxn>
                <a:cxn ang="0">
                  <a:pos x="8" y="432"/>
                </a:cxn>
                <a:cxn ang="0">
                  <a:pos x="8" y="472"/>
                </a:cxn>
                <a:cxn ang="0">
                  <a:pos x="12" y="504"/>
                </a:cxn>
                <a:cxn ang="0">
                  <a:pos x="22" y="514"/>
                </a:cxn>
                <a:cxn ang="0">
                  <a:pos x="64" y="504"/>
                </a:cxn>
                <a:cxn ang="0">
                  <a:pos x="64" y="496"/>
                </a:cxn>
                <a:cxn ang="0">
                  <a:pos x="68" y="446"/>
                </a:cxn>
                <a:cxn ang="0">
                  <a:pos x="66" y="416"/>
                </a:cxn>
                <a:cxn ang="0">
                  <a:pos x="60" y="392"/>
                </a:cxn>
                <a:cxn ang="0">
                  <a:pos x="56" y="348"/>
                </a:cxn>
                <a:cxn ang="0">
                  <a:pos x="64" y="304"/>
                </a:cxn>
                <a:cxn ang="0">
                  <a:pos x="70" y="282"/>
                </a:cxn>
                <a:cxn ang="0">
                  <a:pos x="76" y="232"/>
                </a:cxn>
                <a:cxn ang="0">
                  <a:pos x="72" y="204"/>
                </a:cxn>
                <a:cxn ang="0">
                  <a:pos x="64" y="172"/>
                </a:cxn>
                <a:cxn ang="0">
                  <a:pos x="56" y="138"/>
                </a:cxn>
                <a:cxn ang="0">
                  <a:pos x="56" y="102"/>
                </a:cxn>
                <a:cxn ang="0">
                  <a:pos x="56" y="7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76" h="514">
                  <a:moveTo>
                    <a:pt x="28" y="26"/>
                  </a:moveTo>
                  <a:lnTo>
                    <a:pt x="28" y="26"/>
                  </a:lnTo>
                  <a:lnTo>
                    <a:pt x="26" y="34"/>
                  </a:lnTo>
                  <a:lnTo>
                    <a:pt x="24" y="48"/>
                  </a:lnTo>
                  <a:lnTo>
                    <a:pt x="20" y="7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2" y="120"/>
                  </a:lnTo>
                  <a:lnTo>
                    <a:pt x="20" y="138"/>
                  </a:lnTo>
                  <a:lnTo>
                    <a:pt x="12" y="172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2" y="218"/>
                  </a:lnTo>
                  <a:lnTo>
                    <a:pt x="0" y="232"/>
                  </a:lnTo>
                  <a:lnTo>
                    <a:pt x="2" y="258"/>
                  </a:lnTo>
                  <a:lnTo>
                    <a:pt x="6" y="282"/>
                  </a:lnTo>
                  <a:lnTo>
                    <a:pt x="12" y="304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20" y="348"/>
                  </a:lnTo>
                  <a:lnTo>
                    <a:pt x="20" y="368"/>
                  </a:lnTo>
                  <a:lnTo>
                    <a:pt x="16" y="392"/>
                  </a:lnTo>
                  <a:lnTo>
                    <a:pt x="10" y="416"/>
                  </a:lnTo>
                  <a:lnTo>
                    <a:pt x="10" y="416"/>
                  </a:lnTo>
                  <a:lnTo>
                    <a:pt x="8" y="432"/>
                  </a:lnTo>
                  <a:lnTo>
                    <a:pt x="8" y="446"/>
                  </a:lnTo>
                  <a:lnTo>
                    <a:pt x="8" y="472"/>
                  </a:lnTo>
                  <a:lnTo>
                    <a:pt x="10" y="494"/>
                  </a:lnTo>
                  <a:lnTo>
                    <a:pt x="12" y="504"/>
                  </a:lnTo>
                  <a:lnTo>
                    <a:pt x="14" y="514"/>
                  </a:lnTo>
                  <a:lnTo>
                    <a:pt x="22" y="514"/>
                  </a:lnTo>
                  <a:lnTo>
                    <a:pt x="62" y="514"/>
                  </a:lnTo>
                  <a:lnTo>
                    <a:pt x="64" y="504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8" y="474"/>
                  </a:lnTo>
                  <a:lnTo>
                    <a:pt x="68" y="446"/>
                  </a:lnTo>
                  <a:lnTo>
                    <a:pt x="68" y="432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60" y="392"/>
                  </a:lnTo>
                  <a:lnTo>
                    <a:pt x="56" y="368"/>
                  </a:lnTo>
                  <a:lnTo>
                    <a:pt x="56" y="348"/>
                  </a:lnTo>
                  <a:lnTo>
                    <a:pt x="58" y="328"/>
                  </a:lnTo>
                  <a:lnTo>
                    <a:pt x="64" y="304"/>
                  </a:lnTo>
                  <a:lnTo>
                    <a:pt x="64" y="304"/>
                  </a:lnTo>
                  <a:lnTo>
                    <a:pt x="70" y="282"/>
                  </a:lnTo>
                  <a:lnTo>
                    <a:pt x="74" y="258"/>
                  </a:lnTo>
                  <a:lnTo>
                    <a:pt x="76" y="232"/>
                  </a:lnTo>
                  <a:lnTo>
                    <a:pt x="74" y="218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56" y="138"/>
                  </a:lnTo>
                  <a:lnTo>
                    <a:pt x="54" y="120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72"/>
                  </a:lnTo>
                  <a:lnTo>
                    <a:pt x="52" y="48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38" y="0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24"/>
            <p:cNvSpPr>
              <a:spLocks/>
            </p:cNvSpPr>
            <p:nvPr/>
          </p:nvSpPr>
          <p:spPr bwMode="auto">
            <a:xfrm>
              <a:off x="4527550" y="2600325"/>
              <a:ext cx="88900" cy="746125"/>
            </a:xfrm>
            <a:custGeom>
              <a:avLst/>
              <a:gdLst/>
              <a:ahLst/>
              <a:cxnLst>
                <a:cxn ang="0">
                  <a:pos x="44" y="470"/>
                </a:cxn>
                <a:cxn ang="0">
                  <a:pos x="44" y="470"/>
                </a:cxn>
                <a:cxn ang="0">
                  <a:pos x="44" y="462"/>
                </a:cxn>
                <a:cxn ang="0">
                  <a:pos x="48" y="442"/>
                </a:cxn>
                <a:cxn ang="0">
                  <a:pos x="48" y="416"/>
                </a:cxn>
                <a:cxn ang="0">
                  <a:pos x="48" y="402"/>
                </a:cxn>
                <a:cxn ang="0">
                  <a:pos x="46" y="388"/>
                </a:cxn>
                <a:cxn ang="0">
                  <a:pos x="46" y="388"/>
                </a:cxn>
                <a:cxn ang="0">
                  <a:pos x="40" y="362"/>
                </a:cxn>
                <a:cxn ang="0">
                  <a:pos x="36" y="338"/>
                </a:cxn>
                <a:cxn ang="0">
                  <a:pos x="36" y="316"/>
                </a:cxn>
                <a:cxn ang="0">
                  <a:pos x="38" y="292"/>
                </a:cxn>
                <a:cxn ang="0">
                  <a:pos x="38" y="292"/>
                </a:cxn>
                <a:cxn ang="0">
                  <a:pos x="46" y="268"/>
                </a:cxn>
                <a:cxn ang="0">
                  <a:pos x="52" y="238"/>
                </a:cxn>
                <a:cxn ang="0">
                  <a:pos x="54" y="224"/>
                </a:cxn>
                <a:cxn ang="0">
                  <a:pos x="56" y="208"/>
                </a:cxn>
                <a:cxn ang="0">
                  <a:pos x="56" y="192"/>
                </a:cxn>
                <a:cxn ang="0">
                  <a:pos x="52" y="174"/>
                </a:cxn>
                <a:cxn ang="0">
                  <a:pos x="52" y="174"/>
                </a:cxn>
                <a:cxn ang="0">
                  <a:pos x="38" y="120"/>
                </a:cxn>
                <a:cxn ang="0">
                  <a:pos x="36" y="96"/>
                </a:cxn>
                <a:cxn ang="0">
                  <a:pos x="36" y="68"/>
                </a:cxn>
                <a:cxn ang="0">
                  <a:pos x="36" y="68"/>
                </a:cxn>
                <a:cxn ang="0">
                  <a:pos x="36" y="40"/>
                </a:cxn>
                <a:cxn ang="0">
                  <a:pos x="32" y="18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18"/>
                </a:cxn>
                <a:cxn ang="0">
                  <a:pos x="20" y="40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20" y="96"/>
                </a:cxn>
                <a:cxn ang="0">
                  <a:pos x="18" y="120"/>
                </a:cxn>
                <a:cxn ang="0">
                  <a:pos x="4" y="174"/>
                </a:cxn>
                <a:cxn ang="0">
                  <a:pos x="4" y="174"/>
                </a:cxn>
                <a:cxn ang="0">
                  <a:pos x="0" y="192"/>
                </a:cxn>
                <a:cxn ang="0">
                  <a:pos x="0" y="208"/>
                </a:cxn>
                <a:cxn ang="0">
                  <a:pos x="2" y="224"/>
                </a:cxn>
                <a:cxn ang="0">
                  <a:pos x="4" y="238"/>
                </a:cxn>
                <a:cxn ang="0">
                  <a:pos x="10" y="268"/>
                </a:cxn>
                <a:cxn ang="0">
                  <a:pos x="18" y="292"/>
                </a:cxn>
                <a:cxn ang="0">
                  <a:pos x="18" y="292"/>
                </a:cxn>
                <a:cxn ang="0">
                  <a:pos x="20" y="316"/>
                </a:cxn>
                <a:cxn ang="0">
                  <a:pos x="20" y="338"/>
                </a:cxn>
                <a:cxn ang="0">
                  <a:pos x="16" y="362"/>
                </a:cxn>
                <a:cxn ang="0">
                  <a:pos x="10" y="388"/>
                </a:cxn>
                <a:cxn ang="0">
                  <a:pos x="10" y="388"/>
                </a:cxn>
                <a:cxn ang="0">
                  <a:pos x="8" y="402"/>
                </a:cxn>
                <a:cxn ang="0">
                  <a:pos x="8" y="416"/>
                </a:cxn>
                <a:cxn ang="0">
                  <a:pos x="8" y="442"/>
                </a:cxn>
                <a:cxn ang="0">
                  <a:pos x="12" y="462"/>
                </a:cxn>
                <a:cxn ang="0">
                  <a:pos x="12" y="470"/>
                </a:cxn>
                <a:cxn ang="0">
                  <a:pos x="44" y="470"/>
                </a:cxn>
              </a:cxnLst>
              <a:rect l="0" t="0" r="r" b="b"/>
              <a:pathLst>
                <a:path w="56" h="470">
                  <a:moveTo>
                    <a:pt x="44" y="470"/>
                  </a:moveTo>
                  <a:lnTo>
                    <a:pt x="44" y="470"/>
                  </a:lnTo>
                  <a:lnTo>
                    <a:pt x="44" y="462"/>
                  </a:lnTo>
                  <a:lnTo>
                    <a:pt x="48" y="442"/>
                  </a:lnTo>
                  <a:lnTo>
                    <a:pt x="48" y="416"/>
                  </a:lnTo>
                  <a:lnTo>
                    <a:pt x="48" y="402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0" y="362"/>
                  </a:lnTo>
                  <a:lnTo>
                    <a:pt x="36" y="338"/>
                  </a:lnTo>
                  <a:lnTo>
                    <a:pt x="36" y="316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46" y="268"/>
                  </a:lnTo>
                  <a:lnTo>
                    <a:pt x="52" y="238"/>
                  </a:lnTo>
                  <a:lnTo>
                    <a:pt x="54" y="224"/>
                  </a:lnTo>
                  <a:lnTo>
                    <a:pt x="56" y="208"/>
                  </a:lnTo>
                  <a:lnTo>
                    <a:pt x="56" y="192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38" y="120"/>
                  </a:lnTo>
                  <a:lnTo>
                    <a:pt x="36" y="9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40"/>
                  </a:lnTo>
                  <a:lnTo>
                    <a:pt x="32" y="1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18"/>
                  </a:lnTo>
                  <a:lnTo>
                    <a:pt x="20" y="4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96"/>
                  </a:lnTo>
                  <a:lnTo>
                    <a:pt x="18" y="12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2" y="224"/>
                  </a:lnTo>
                  <a:lnTo>
                    <a:pt x="4" y="238"/>
                  </a:lnTo>
                  <a:lnTo>
                    <a:pt x="10" y="268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20" y="316"/>
                  </a:lnTo>
                  <a:lnTo>
                    <a:pt x="20" y="338"/>
                  </a:lnTo>
                  <a:lnTo>
                    <a:pt x="16" y="362"/>
                  </a:lnTo>
                  <a:lnTo>
                    <a:pt x="10" y="388"/>
                  </a:lnTo>
                  <a:lnTo>
                    <a:pt x="10" y="388"/>
                  </a:lnTo>
                  <a:lnTo>
                    <a:pt x="8" y="402"/>
                  </a:lnTo>
                  <a:lnTo>
                    <a:pt x="8" y="416"/>
                  </a:lnTo>
                  <a:lnTo>
                    <a:pt x="8" y="442"/>
                  </a:lnTo>
                  <a:lnTo>
                    <a:pt x="12" y="462"/>
                  </a:lnTo>
                  <a:lnTo>
                    <a:pt x="12" y="470"/>
                  </a:lnTo>
                  <a:lnTo>
                    <a:pt x="44" y="47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125"/>
            <p:cNvSpPr>
              <a:spLocks/>
            </p:cNvSpPr>
            <p:nvPr/>
          </p:nvSpPr>
          <p:spPr bwMode="auto">
            <a:xfrm>
              <a:off x="4556125" y="2841625"/>
              <a:ext cx="31750" cy="1682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2" y="84"/>
                </a:cxn>
                <a:cxn ang="0">
                  <a:pos x="6" y="96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14" y="96"/>
                </a:cxn>
                <a:cxn ang="0">
                  <a:pos x="18" y="84"/>
                </a:cxn>
                <a:cxn ang="0">
                  <a:pos x="20" y="70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0" y="36"/>
                </a:cxn>
                <a:cxn ang="0">
                  <a:pos x="18" y="22"/>
                </a:cxn>
                <a:cxn ang="0">
                  <a:pos x="14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8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20" h="106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6" y="9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96"/>
                  </a:lnTo>
                  <a:lnTo>
                    <a:pt x="18" y="84"/>
                  </a:lnTo>
                  <a:lnTo>
                    <a:pt x="20" y="7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36"/>
                  </a:lnTo>
                  <a:lnTo>
                    <a:pt x="18" y="22"/>
                  </a:lnTo>
                  <a:lnTo>
                    <a:pt x="14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8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126"/>
            <p:cNvSpPr>
              <a:spLocks/>
            </p:cNvSpPr>
            <p:nvPr/>
          </p:nvSpPr>
          <p:spPr bwMode="auto">
            <a:xfrm>
              <a:off x="4591050" y="2806700"/>
              <a:ext cx="603250" cy="603250"/>
            </a:xfrm>
            <a:custGeom>
              <a:avLst/>
              <a:gdLst/>
              <a:ahLst/>
              <a:cxnLst>
                <a:cxn ang="0">
                  <a:pos x="354" y="12"/>
                </a:cxn>
                <a:cxn ang="0">
                  <a:pos x="334" y="24"/>
                </a:cxn>
                <a:cxn ang="0">
                  <a:pos x="296" y="60"/>
                </a:cxn>
                <a:cxn ang="0">
                  <a:pos x="296" y="60"/>
                </a:cxn>
                <a:cxn ang="0">
                  <a:pos x="270" y="84"/>
                </a:cxn>
                <a:cxn ang="0">
                  <a:pos x="212" y="120"/>
                </a:cxn>
                <a:cxn ang="0">
                  <a:pos x="200" y="128"/>
                </a:cxn>
                <a:cxn ang="0">
                  <a:pos x="172" y="156"/>
                </a:cxn>
                <a:cxn ang="0">
                  <a:pos x="146" y="196"/>
                </a:cxn>
                <a:cxn ang="0">
                  <a:pos x="134" y="216"/>
                </a:cxn>
                <a:cxn ang="0">
                  <a:pos x="106" y="248"/>
                </a:cxn>
                <a:cxn ang="0">
                  <a:pos x="66" y="276"/>
                </a:cxn>
                <a:cxn ang="0">
                  <a:pos x="54" y="284"/>
                </a:cxn>
                <a:cxn ang="0">
                  <a:pos x="24" y="314"/>
                </a:cxn>
                <a:cxn ang="0">
                  <a:pos x="6" y="338"/>
                </a:cxn>
                <a:cxn ang="0">
                  <a:pos x="6" y="352"/>
                </a:cxn>
                <a:cxn ang="0">
                  <a:pos x="40" y="374"/>
                </a:cxn>
                <a:cxn ang="0">
                  <a:pos x="48" y="370"/>
                </a:cxn>
                <a:cxn ang="0">
                  <a:pos x="86" y="338"/>
                </a:cxn>
                <a:cxn ang="0">
                  <a:pos x="104" y="314"/>
                </a:cxn>
                <a:cxn ang="0">
                  <a:pos x="118" y="292"/>
                </a:cxn>
                <a:cxn ang="0">
                  <a:pos x="146" y="260"/>
                </a:cxn>
                <a:cxn ang="0">
                  <a:pos x="184" y="234"/>
                </a:cxn>
                <a:cxn ang="0">
                  <a:pos x="204" y="222"/>
                </a:cxn>
                <a:cxn ang="0">
                  <a:pos x="244" y="190"/>
                </a:cxn>
                <a:cxn ang="0">
                  <a:pos x="260" y="168"/>
                </a:cxn>
                <a:cxn ang="0">
                  <a:pos x="276" y="140"/>
                </a:cxn>
                <a:cxn ang="0">
                  <a:pos x="306" y="98"/>
                </a:cxn>
                <a:cxn ang="0">
                  <a:pos x="320" y="84"/>
                </a:cxn>
                <a:cxn ang="0">
                  <a:pos x="356" y="46"/>
                </a:cxn>
                <a:cxn ang="0">
                  <a:pos x="368" y="26"/>
                </a:cxn>
                <a:cxn ang="0">
                  <a:pos x="354" y="12"/>
                </a:cxn>
              </a:cxnLst>
              <a:rect l="0" t="0" r="r" b="b"/>
              <a:pathLst>
                <a:path w="380" h="380">
                  <a:moveTo>
                    <a:pt x="354" y="12"/>
                  </a:moveTo>
                  <a:lnTo>
                    <a:pt x="354" y="12"/>
                  </a:lnTo>
                  <a:lnTo>
                    <a:pt x="348" y="16"/>
                  </a:lnTo>
                  <a:lnTo>
                    <a:pt x="334" y="24"/>
                  </a:lnTo>
                  <a:lnTo>
                    <a:pt x="316" y="38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82" y="74"/>
                  </a:lnTo>
                  <a:lnTo>
                    <a:pt x="270" y="84"/>
                  </a:lnTo>
                  <a:lnTo>
                    <a:pt x="240" y="104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00" y="128"/>
                  </a:lnTo>
                  <a:lnTo>
                    <a:pt x="190" y="138"/>
                  </a:lnTo>
                  <a:lnTo>
                    <a:pt x="172" y="156"/>
                  </a:lnTo>
                  <a:lnTo>
                    <a:pt x="158" y="176"/>
                  </a:lnTo>
                  <a:lnTo>
                    <a:pt x="146" y="196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20" y="234"/>
                  </a:lnTo>
                  <a:lnTo>
                    <a:pt x="106" y="248"/>
                  </a:lnTo>
                  <a:lnTo>
                    <a:pt x="88" y="262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54" y="284"/>
                  </a:lnTo>
                  <a:lnTo>
                    <a:pt x="44" y="294"/>
                  </a:lnTo>
                  <a:lnTo>
                    <a:pt x="24" y="314"/>
                  </a:lnTo>
                  <a:lnTo>
                    <a:pt x="12" y="330"/>
                  </a:lnTo>
                  <a:lnTo>
                    <a:pt x="6" y="338"/>
                  </a:lnTo>
                  <a:lnTo>
                    <a:pt x="0" y="346"/>
                  </a:lnTo>
                  <a:lnTo>
                    <a:pt x="6" y="352"/>
                  </a:lnTo>
                  <a:lnTo>
                    <a:pt x="34" y="380"/>
                  </a:lnTo>
                  <a:lnTo>
                    <a:pt x="40" y="374"/>
                  </a:lnTo>
                  <a:lnTo>
                    <a:pt x="40" y="374"/>
                  </a:lnTo>
                  <a:lnTo>
                    <a:pt x="48" y="370"/>
                  </a:lnTo>
                  <a:lnTo>
                    <a:pt x="66" y="356"/>
                  </a:lnTo>
                  <a:lnTo>
                    <a:pt x="86" y="338"/>
                  </a:lnTo>
                  <a:lnTo>
                    <a:pt x="96" y="32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18" y="292"/>
                  </a:lnTo>
                  <a:lnTo>
                    <a:pt x="132" y="274"/>
                  </a:lnTo>
                  <a:lnTo>
                    <a:pt x="146" y="260"/>
                  </a:lnTo>
                  <a:lnTo>
                    <a:pt x="164" y="246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204" y="222"/>
                  </a:lnTo>
                  <a:lnTo>
                    <a:pt x="224" y="208"/>
                  </a:lnTo>
                  <a:lnTo>
                    <a:pt x="244" y="190"/>
                  </a:lnTo>
                  <a:lnTo>
                    <a:pt x="252" y="180"/>
                  </a:lnTo>
                  <a:lnTo>
                    <a:pt x="260" y="168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96" y="110"/>
                  </a:lnTo>
                  <a:lnTo>
                    <a:pt x="306" y="98"/>
                  </a:lnTo>
                  <a:lnTo>
                    <a:pt x="320" y="84"/>
                  </a:lnTo>
                  <a:lnTo>
                    <a:pt x="320" y="84"/>
                  </a:lnTo>
                  <a:lnTo>
                    <a:pt x="342" y="64"/>
                  </a:lnTo>
                  <a:lnTo>
                    <a:pt x="356" y="46"/>
                  </a:lnTo>
                  <a:lnTo>
                    <a:pt x="364" y="32"/>
                  </a:lnTo>
                  <a:lnTo>
                    <a:pt x="368" y="26"/>
                  </a:lnTo>
                  <a:lnTo>
                    <a:pt x="380" y="0"/>
                  </a:lnTo>
                  <a:lnTo>
                    <a:pt x="354" y="1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27"/>
            <p:cNvSpPr>
              <a:spLocks/>
            </p:cNvSpPr>
            <p:nvPr/>
          </p:nvSpPr>
          <p:spPr bwMode="auto">
            <a:xfrm>
              <a:off x="4613275" y="2841625"/>
              <a:ext cx="546100" cy="546100"/>
            </a:xfrm>
            <a:custGeom>
              <a:avLst/>
              <a:gdLst/>
              <a:ahLst/>
              <a:cxnLst>
                <a:cxn ang="0">
                  <a:pos x="22" y="344"/>
                </a:cxn>
                <a:cxn ang="0">
                  <a:pos x="22" y="344"/>
                </a:cxn>
                <a:cxn ang="0">
                  <a:pos x="28" y="340"/>
                </a:cxn>
                <a:cxn ang="0">
                  <a:pos x="44" y="328"/>
                </a:cxn>
                <a:cxn ang="0">
                  <a:pos x="64" y="310"/>
                </a:cxn>
                <a:cxn ang="0">
                  <a:pos x="72" y="298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96" y="266"/>
                </a:cxn>
                <a:cxn ang="0">
                  <a:pos x="110" y="246"/>
                </a:cxn>
                <a:cxn ang="0">
                  <a:pos x="126" y="230"/>
                </a:cxn>
                <a:cxn ang="0">
                  <a:pos x="144" y="216"/>
                </a:cxn>
                <a:cxn ang="0">
                  <a:pos x="144" y="216"/>
                </a:cxn>
                <a:cxn ang="0">
                  <a:pos x="166" y="202"/>
                </a:cxn>
                <a:cxn ang="0">
                  <a:pos x="192" y="186"/>
                </a:cxn>
                <a:cxn ang="0">
                  <a:pos x="204" y="178"/>
                </a:cxn>
                <a:cxn ang="0">
                  <a:pos x="216" y="168"/>
                </a:cxn>
                <a:cxn ang="0">
                  <a:pos x="228" y="156"/>
                </a:cxn>
                <a:cxn ang="0">
                  <a:pos x="238" y="142"/>
                </a:cxn>
                <a:cxn ang="0">
                  <a:pos x="238" y="142"/>
                </a:cxn>
                <a:cxn ang="0">
                  <a:pos x="266" y="94"/>
                </a:cxn>
                <a:cxn ang="0">
                  <a:pos x="280" y="74"/>
                </a:cxn>
                <a:cxn ang="0">
                  <a:pos x="300" y="54"/>
                </a:cxn>
                <a:cxn ang="0">
                  <a:pos x="300" y="54"/>
                </a:cxn>
                <a:cxn ang="0">
                  <a:pos x="320" y="34"/>
                </a:cxn>
                <a:cxn ang="0">
                  <a:pos x="334" y="18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26" y="10"/>
                </a:cxn>
                <a:cxn ang="0">
                  <a:pos x="310" y="24"/>
                </a:cxn>
                <a:cxn ang="0">
                  <a:pos x="290" y="44"/>
                </a:cxn>
                <a:cxn ang="0">
                  <a:pos x="290" y="44"/>
                </a:cxn>
                <a:cxn ang="0">
                  <a:pos x="270" y="64"/>
                </a:cxn>
                <a:cxn ang="0">
                  <a:pos x="250" y="78"/>
                </a:cxn>
                <a:cxn ang="0">
                  <a:pos x="202" y="108"/>
                </a:cxn>
                <a:cxn ang="0">
                  <a:pos x="202" y="108"/>
                </a:cxn>
                <a:cxn ang="0">
                  <a:pos x="188" y="116"/>
                </a:cxn>
                <a:cxn ang="0">
                  <a:pos x="176" y="128"/>
                </a:cxn>
                <a:cxn ang="0">
                  <a:pos x="166" y="140"/>
                </a:cxn>
                <a:cxn ang="0">
                  <a:pos x="158" y="152"/>
                </a:cxn>
                <a:cxn ang="0">
                  <a:pos x="142" y="178"/>
                </a:cxn>
                <a:cxn ang="0">
                  <a:pos x="128" y="200"/>
                </a:cxn>
                <a:cxn ang="0">
                  <a:pos x="128" y="200"/>
                </a:cxn>
                <a:cxn ang="0">
                  <a:pos x="114" y="218"/>
                </a:cxn>
                <a:cxn ang="0">
                  <a:pos x="98" y="234"/>
                </a:cxn>
                <a:cxn ang="0">
                  <a:pos x="78" y="248"/>
                </a:cxn>
                <a:cxn ang="0">
                  <a:pos x="56" y="262"/>
                </a:cxn>
                <a:cxn ang="0">
                  <a:pos x="56" y="262"/>
                </a:cxn>
                <a:cxn ang="0">
                  <a:pos x="46" y="272"/>
                </a:cxn>
                <a:cxn ang="0">
                  <a:pos x="34" y="280"/>
                </a:cxn>
                <a:cxn ang="0">
                  <a:pos x="16" y="300"/>
                </a:cxn>
                <a:cxn ang="0">
                  <a:pos x="4" y="316"/>
                </a:cxn>
                <a:cxn ang="0">
                  <a:pos x="0" y="322"/>
                </a:cxn>
                <a:cxn ang="0">
                  <a:pos x="22" y="344"/>
                </a:cxn>
              </a:cxnLst>
              <a:rect l="0" t="0" r="r" b="b"/>
              <a:pathLst>
                <a:path w="344" h="344">
                  <a:moveTo>
                    <a:pt x="22" y="344"/>
                  </a:moveTo>
                  <a:lnTo>
                    <a:pt x="22" y="344"/>
                  </a:lnTo>
                  <a:lnTo>
                    <a:pt x="28" y="340"/>
                  </a:lnTo>
                  <a:lnTo>
                    <a:pt x="44" y="328"/>
                  </a:lnTo>
                  <a:lnTo>
                    <a:pt x="64" y="310"/>
                  </a:lnTo>
                  <a:lnTo>
                    <a:pt x="72" y="29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96" y="266"/>
                  </a:lnTo>
                  <a:lnTo>
                    <a:pt x="110" y="246"/>
                  </a:lnTo>
                  <a:lnTo>
                    <a:pt x="126" y="230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66" y="202"/>
                  </a:lnTo>
                  <a:lnTo>
                    <a:pt x="192" y="186"/>
                  </a:lnTo>
                  <a:lnTo>
                    <a:pt x="204" y="178"/>
                  </a:lnTo>
                  <a:lnTo>
                    <a:pt x="216" y="168"/>
                  </a:lnTo>
                  <a:lnTo>
                    <a:pt x="228" y="156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66" y="94"/>
                  </a:lnTo>
                  <a:lnTo>
                    <a:pt x="280" y="74"/>
                  </a:lnTo>
                  <a:lnTo>
                    <a:pt x="300" y="54"/>
                  </a:lnTo>
                  <a:lnTo>
                    <a:pt x="300" y="54"/>
                  </a:lnTo>
                  <a:lnTo>
                    <a:pt x="320" y="34"/>
                  </a:lnTo>
                  <a:lnTo>
                    <a:pt x="334" y="18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26" y="10"/>
                  </a:lnTo>
                  <a:lnTo>
                    <a:pt x="310" y="24"/>
                  </a:lnTo>
                  <a:lnTo>
                    <a:pt x="290" y="44"/>
                  </a:lnTo>
                  <a:lnTo>
                    <a:pt x="290" y="44"/>
                  </a:lnTo>
                  <a:lnTo>
                    <a:pt x="270" y="64"/>
                  </a:lnTo>
                  <a:lnTo>
                    <a:pt x="250" y="7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88" y="116"/>
                  </a:lnTo>
                  <a:lnTo>
                    <a:pt x="176" y="128"/>
                  </a:lnTo>
                  <a:lnTo>
                    <a:pt x="166" y="140"/>
                  </a:lnTo>
                  <a:lnTo>
                    <a:pt x="158" y="152"/>
                  </a:lnTo>
                  <a:lnTo>
                    <a:pt x="142" y="178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14" y="218"/>
                  </a:lnTo>
                  <a:lnTo>
                    <a:pt x="98" y="234"/>
                  </a:lnTo>
                  <a:lnTo>
                    <a:pt x="78" y="248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46" y="272"/>
                  </a:lnTo>
                  <a:lnTo>
                    <a:pt x="34" y="280"/>
                  </a:lnTo>
                  <a:lnTo>
                    <a:pt x="16" y="300"/>
                  </a:lnTo>
                  <a:lnTo>
                    <a:pt x="4" y="316"/>
                  </a:lnTo>
                  <a:lnTo>
                    <a:pt x="0" y="322"/>
                  </a:lnTo>
                  <a:lnTo>
                    <a:pt x="22" y="34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28"/>
            <p:cNvSpPr>
              <a:spLocks/>
            </p:cNvSpPr>
            <p:nvPr/>
          </p:nvSpPr>
          <p:spPr bwMode="auto">
            <a:xfrm>
              <a:off x="4867275" y="3013075"/>
              <a:ext cx="120650" cy="12065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0" y="30"/>
                </a:cxn>
                <a:cxn ang="0">
                  <a:pos x="20" y="42"/>
                </a:cxn>
                <a:cxn ang="0">
                  <a:pos x="10" y="54"/>
                </a:cxn>
                <a:cxn ang="0">
                  <a:pos x="4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0" y="72"/>
                </a:cxn>
                <a:cxn ang="0">
                  <a:pos x="22" y="66"/>
                </a:cxn>
                <a:cxn ang="0">
                  <a:pos x="34" y="56"/>
                </a:cxn>
                <a:cxn ang="0">
                  <a:pos x="46" y="46"/>
                </a:cxn>
                <a:cxn ang="0">
                  <a:pos x="46" y="46"/>
                </a:cxn>
                <a:cxn ang="0">
                  <a:pos x="58" y="34"/>
                </a:cxn>
                <a:cxn ang="0">
                  <a:pos x="66" y="22"/>
                </a:cxn>
                <a:cxn ang="0">
                  <a:pos x="72" y="1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54" y="10"/>
                </a:cxn>
                <a:cxn ang="0">
                  <a:pos x="42" y="18"/>
                </a:cxn>
                <a:cxn ang="0">
                  <a:pos x="30" y="30"/>
                </a:cxn>
                <a:cxn ang="0">
                  <a:pos x="30" y="30"/>
                </a:cxn>
              </a:cxnLst>
              <a:rect l="0" t="0" r="r" b="b"/>
              <a:pathLst>
                <a:path w="76" h="76">
                  <a:moveTo>
                    <a:pt x="30" y="30"/>
                  </a:moveTo>
                  <a:lnTo>
                    <a:pt x="30" y="30"/>
                  </a:lnTo>
                  <a:lnTo>
                    <a:pt x="20" y="42"/>
                  </a:lnTo>
                  <a:lnTo>
                    <a:pt x="10" y="54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4" y="5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8" y="34"/>
                  </a:lnTo>
                  <a:lnTo>
                    <a:pt x="66" y="22"/>
                  </a:lnTo>
                  <a:lnTo>
                    <a:pt x="72" y="1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54" y="10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29"/>
            <p:cNvSpPr>
              <a:spLocks/>
            </p:cNvSpPr>
            <p:nvPr/>
          </p:nvSpPr>
          <p:spPr bwMode="auto">
            <a:xfrm>
              <a:off x="4635500" y="3368675"/>
              <a:ext cx="815975" cy="120650"/>
            </a:xfrm>
            <a:custGeom>
              <a:avLst/>
              <a:gdLst/>
              <a:ahLst/>
              <a:cxnLst>
                <a:cxn ang="0">
                  <a:pos x="488" y="28"/>
                </a:cxn>
                <a:cxn ang="0">
                  <a:pos x="466" y="24"/>
                </a:cxn>
                <a:cxn ang="0">
                  <a:pos x="412" y="20"/>
                </a:cxn>
                <a:cxn ang="0">
                  <a:pos x="412" y="20"/>
                </a:cxn>
                <a:cxn ang="0">
                  <a:pos x="376" y="20"/>
                </a:cxn>
                <a:cxn ang="0">
                  <a:pos x="310" y="4"/>
                </a:cxn>
                <a:cxn ang="0">
                  <a:pos x="296" y="2"/>
                </a:cxn>
                <a:cxn ang="0">
                  <a:pos x="256" y="2"/>
                </a:cxn>
                <a:cxn ang="0">
                  <a:pos x="210" y="12"/>
                </a:cxn>
                <a:cxn ang="0">
                  <a:pos x="186" y="18"/>
                </a:cxn>
                <a:cxn ang="0">
                  <a:pos x="146" y="20"/>
                </a:cxn>
                <a:cxn ang="0">
                  <a:pos x="98" y="10"/>
                </a:cxn>
                <a:cxn ang="0">
                  <a:pos x="82" y="8"/>
                </a:cxn>
                <a:cxn ang="0">
                  <a:pos x="42" y="8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64"/>
                </a:cxn>
                <a:cxn ang="0">
                  <a:pos x="18" y="64"/>
                </a:cxn>
                <a:cxn ang="0">
                  <a:pos x="68" y="68"/>
                </a:cxn>
                <a:cxn ang="0">
                  <a:pos x="98" y="66"/>
                </a:cxn>
                <a:cxn ang="0">
                  <a:pos x="122" y="60"/>
                </a:cxn>
                <a:cxn ang="0">
                  <a:pos x="166" y="56"/>
                </a:cxn>
                <a:cxn ang="0">
                  <a:pos x="210" y="64"/>
                </a:cxn>
                <a:cxn ang="0">
                  <a:pos x="232" y="70"/>
                </a:cxn>
                <a:cxn ang="0">
                  <a:pos x="282" y="76"/>
                </a:cxn>
                <a:cxn ang="0">
                  <a:pos x="310" y="72"/>
                </a:cxn>
                <a:cxn ang="0">
                  <a:pos x="342" y="64"/>
                </a:cxn>
                <a:cxn ang="0">
                  <a:pos x="394" y="54"/>
                </a:cxn>
                <a:cxn ang="0">
                  <a:pos x="412" y="56"/>
                </a:cxn>
                <a:cxn ang="0">
                  <a:pos x="466" y="52"/>
                </a:cxn>
                <a:cxn ang="0">
                  <a:pos x="488" y="48"/>
                </a:cxn>
                <a:cxn ang="0">
                  <a:pos x="488" y="28"/>
                </a:cxn>
              </a:cxnLst>
              <a:rect l="0" t="0" r="r" b="b"/>
              <a:pathLst>
                <a:path w="514" h="76">
                  <a:moveTo>
                    <a:pt x="488" y="28"/>
                  </a:moveTo>
                  <a:lnTo>
                    <a:pt x="488" y="28"/>
                  </a:lnTo>
                  <a:lnTo>
                    <a:pt x="480" y="26"/>
                  </a:lnTo>
                  <a:lnTo>
                    <a:pt x="466" y="24"/>
                  </a:lnTo>
                  <a:lnTo>
                    <a:pt x="442" y="20"/>
                  </a:lnTo>
                  <a:lnTo>
                    <a:pt x="412" y="20"/>
                  </a:lnTo>
                  <a:lnTo>
                    <a:pt x="412" y="20"/>
                  </a:lnTo>
                  <a:lnTo>
                    <a:pt x="412" y="20"/>
                  </a:lnTo>
                  <a:lnTo>
                    <a:pt x="394" y="22"/>
                  </a:lnTo>
                  <a:lnTo>
                    <a:pt x="376" y="20"/>
                  </a:lnTo>
                  <a:lnTo>
                    <a:pt x="342" y="1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296" y="2"/>
                  </a:lnTo>
                  <a:lnTo>
                    <a:pt x="282" y="0"/>
                  </a:lnTo>
                  <a:lnTo>
                    <a:pt x="256" y="2"/>
                  </a:lnTo>
                  <a:lnTo>
                    <a:pt x="232" y="6"/>
                  </a:lnTo>
                  <a:lnTo>
                    <a:pt x="210" y="12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66" y="20"/>
                  </a:lnTo>
                  <a:lnTo>
                    <a:pt x="146" y="20"/>
                  </a:lnTo>
                  <a:lnTo>
                    <a:pt x="122" y="16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82" y="8"/>
                  </a:lnTo>
                  <a:lnTo>
                    <a:pt x="68" y="8"/>
                  </a:lnTo>
                  <a:lnTo>
                    <a:pt x="42" y="8"/>
                  </a:lnTo>
                  <a:lnTo>
                    <a:pt x="20" y="10"/>
                  </a:lnTo>
                  <a:lnTo>
                    <a:pt x="10" y="12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8" y="64"/>
                  </a:lnTo>
                  <a:lnTo>
                    <a:pt x="40" y="68"/>
                  </a:lnTo>
                  <a:lnTo>
                    <a:pt x="68" y="68"/>
                  </a:lnTo>
                  <a:lnTo>
                    <a:pt x="82" y="68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122" y="60"/>
                  </a:lnTo>
                  <a:lnTo>
                    <a:pt x="146" y="56"/>
                  </a:lnTo>
                  <a:lnTo>
                    <a:pt x="166" y="56"/>
                  </a:lnTo>
                  <a:lnTo>
                    <a:pt x="186" y="58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32" y="70"/>
                  </a:lnTo>
                  <a:lnTo>
                    <a:pt x="256" y="74"/>
                  </a:lnTo>
                  <a:lnTo>
                    <a:pt x="282" y="76"/>
                  </a:lnTo>
                  <a:lnTo>
                    <a:pt x="296" y="74"/>
                  </a:lnTo>
                  <a:lnTo>
                    <a:pt x="310" y="72"/>
                  </a:lnTo>
                  <a:lnTo>
                    <a:pt x="342" y="64"/>
                  </a:lnTo>
                  <a:lnTo>
                    <a:pt x="342" y="64"/>
                  </a:lnTo>
                  <a:lnTo>
                    <a:pt x="376" y="56"/>
                  </a:lnTo>
                  <a:lnTo>
                    <a:pt x="394" y="54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42" y="56"/>
                  </a:lnTo>
                  <a:lnTo>
                    <a:pt x="466" y="52"/>
                  </a:lnTo>
                  <a:lnTo>
                    <a:pt x="480" y="50"/>
                  </a:lnTo>
                  <a:lnTo>
                    <a:pt x="488" y="48"/>
                  </a:lnTo>
                  <a:lnTo>
                    <a:pt x="514" y="38"/>
                  </a:lnTo>
                  <a:lnTo>
                    <a:pt x="488" y="2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30"/>
            <p:cNvSpPr>
              <a:spLocks/>
            </p:cNvSpPr>
            <p:nvPr/>
          </p:nvSpPr>
          <p:spPr bwMode="auto">
            <a:xfrm>
              <a:off x="4654550" y="3384550"/>
              <a:ext cx="746125" cy="889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8" y="44"/>
                </a:cxn>
                <a:cxn ang="0">
                  <a:pos x="28" y="48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82" y="46"/>
                </a:cxn>
                <a:cxn ang="0">
                  <a:pos x="82" y="46"/>
                </a:cxn>
                <a:cxn ang="0">
                  <a:pos x="108" y="40"/>
                </a:cxn>
                <a:cxn ang="0">
                  <a:pos x="132" y="36"/>
                </a:cxn>
                <a:cxn ang="0">
                  <a:pos x="154" y="3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202" y="46"/>
                </a:cxn>
                <a:cxn ang="0">
                  <a:pos x="232" y="52"/>
                </a:cxn>
                <a:cxn ang="0">
                  <a:pos x="246" y="54"/>
                </a:cxn>
                <a:cxn ang="0">
                  <a:pos x="262" y="56"/>
                </a:cxn>
                <a:cxn ang="0">
                  <a:pos x="278" y="56"/>
                </a:cxn>
                <a:cxn ang="0">
                  <a:pos x="296" y="52"/>
                </a:cxn>
                <a:cxn ang="0">
                  <a:pos x="296" y="52"/>
                </a:cxn>
                <a:cxn ang="0">
                  <a:pos x="350" y="38"/>
                </a:cxn>
                <a:cxn ang="0">
                  <a:pos x="374" y="36"/>
                </a:cxn>
                <a:cxn ang="0">
                  <a:pos x="402" y="36"/>
                </a:cxn>
                <a:cxn ang="0">
                  <a:pos x="402" y="36"/>
                </a:cxn>
                <a:cxn ang="0">
                  <a:pos x="430" y="36"/>
                </a:cxn>
                <a:cxn ang="0">
                  <a:pos x="452" y="32"/>
                </a:cxn>
                <a:cxn ang="0">
                  <a:pos x="470" y="28"/>
                </a:cxn>
                <a:cxn ang="0">
                  <a:pos x="470" y="28"/>
                </a:cxn>
                <a:cxn ang="0">
                  <a:pos x="470" y="28"/>
                </a:cxn>
                <a:cxn ang="0">
                  <a:pos x="452" y="24"/>
                </a:cxn>
                <a:cxn ang="0">
                  <a:pos x="430" y="20"/>
                </a:cxn>
                <a:cxn ang="0">
                  <a:pos x="402" y="20"/>
                </a:cxn>
                <a:cxn ang="0">
                  <a:pos x="402" y="20"/>
                </a:cxn>
                <a:cxn ang="0">
                  <a:pos x="374" y="20"/>
                </a:cxn>
                <a:cxn ang="0">
                  <a:pos x="350" y="18"/>
                </a:cxn>
                <a:cxn ang="0">
                  <a:pos x="296" y="4"/>
                </a:cxn>
                <a:cxn ang="0">
                  <a:pos x="296" y="4"/>
                </a:cxn>
                <a:cxn ang="0">
                  <a:pos x="278" y="0"/>
                </a:cxn>
                <a:cxn ang="0">
                  <a:pos x="262" y="0"/>
                </a:cxn>
                <a:cxn ang="0">
                  <a:pos x="246" y="2"/>
                </a:cxn>
                <a:cxn ang="0">
                  <a:pos x="232" y="4"/>
                </a:cxn>
                <a:cxn ang="0">
                  <a:pos x="202" y="10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54" y="20"/>
                </a:cxn>
                <a:cxn ang="0">
                  <a:pos x="132" y="20"/>
                </a:cxn>
                <a:cxn ang="0">
                  <a:pos x="108" y="16"/>
                </a:cxn>
                <a:cxn ang="0">
                  <a:pos x="82" y="10"/>
                </a:cxn>
                <a:cxn ang="0">
                  <a:pos x="82" y="10"/>
                </a:cxn>
                <a:cxn ang="0">
                  <a:pos x="68" y="8"/>
                </a:cxn>
                <a:cxn ang="0">
                  <a:pos x="54" y="8"/>
                </a:cxn>
                <a:cxn ang="0">
                  <a:pos x="28" y="8"/>
                </a:cxn>
                <a:cxn ang="0">
                  <a:pos x="8" y="12"/>
                </a:cxn>
                <a:cxn ang="0">
                  <a:pos x="0" y="12"/>
                </a:cxn>
                <a:cxn ang="0">
                  <a:pos x="0" y="44"/>
                </a:cxn>
              </a:cxnLst>
              <a:rect l="0" t="0" r="r" b="b"/>
              <a:pathLst>
                <a:path w="470" h="56">
                  <a:moveTo>
                    <a:pt x="0" y="44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28" y="48"/>
                  </a:lnTo>
                  <a:lnTo>
                    <a:pt x="54" y="48"/>
                  </a:lnTo>
                  <a:lnTo>
                    <a:pt x="68" y="48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108" y="40"/>
                  </a:lnTo>
                  <a:lnTo>
                    <a:pt x="132" y="36"/>
                  </a:lnTo>
                  <a:lnTo>
                    <a:pt x="154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202" y="46"/>
                  </a:lnTo>
                  <a:lnTo>
                    <a:pt x="232" y="52"/>
                  </a:lnTo>
                  <a:lnTo>
                    <a:pt x="246" y="54"/>
                  </a:lnTo>
                  <a:lnTo>
                    <a:pt x="262" y="56"/>
                  </a:lnTo>
                  <a:lnTo>
                    <a:pt x="278" y="56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350" y="38"/>
                  </a:lnTo>
                  <a:lnTo>
                    <a:pt x="374" y="36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30" y="36"/>
                  </a:lnTo>
                  <a:lnTo>
                    <a:pt x="452" y="32"/>
                  </a:lnTo>
                  <a:lnTo>
                    <a:pt x="470" y="28"/>
                  </a:lnTo>
                  <a:lnTo>
                    <a:pt x="470" y="28"/>
                  </a:lnTo>
                  <a:lnTo>
                    <a:pt x="470" y="28"/>
                  </a:lnTo>
                  <a:lnTo>
                    <a:pt x="452" y="24"/>
                  </a:lnTo>
                  <a:lnTo>
                    <a:pt x="430" y="20"/>
                  </a:lnTo>
                  <a:lnTo>
                    <a:pt x="402" y="20"/>
                  </a:lnTo>
                  <a:lnTo>
                    <a:pt x="402" y="20"/>
                  </a:lnTo>
                  <a:lnTo>
                    <a:pt x="374" y="20"/>
                  </a:lnTo>
                  <a:lnTo>
                    <a:pt x="350" y="1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32" y="4"/>
                  </a:lnTo>
                  <a:lnTo>
                    <a:pt x="202" y="10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54" y="20"/>
                  </a:lnTo>
                  <a:lnTo>
                    <a:pt x="132" y="20"/>
                  </a:lnTo>
                  <a:lnTo>
                    <a:pt x="108" y="16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28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31"/>
            <p:cNvSpPr>
              <a:spLocks/>
            </p:cNvSpPr>
            <p:nvPr/>
          </p:nvSpPr>
          <p:spPr bwMode="auto">
            <a:xfrm>
              <a:off x="4991100" y="3413125"/>
              <a:ext cx="168275" cy="317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1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22" y="18"/>
                </a:cxn>
                <a:cxn ang="0">
                  <a:pos x="36" y="20"/>
                </a:cxn>
                <a:cxn ang="0">
                  <a:pos x="54" y="20"/>
                </a:cxn>
                <a:cxn ang="0">
                  <a:pos x="54" y="20"/>
                </a:cxn>
                <a:cxn ang="0">
                  <a:pos x="70" y="20"/>
                </a:cxn>
                <a:cxn ang="0">
                  <a:pos x="84" y="18"/>
                </a:cxn>
                <a:cxn ang="0">
                  <a:pos x="98" y="14"/>
                </a:cxn>
                <a:cxn ang="0">
                  <a:pos x="106" y="10"/>
                </a:cxn>
                <a:cxn ang="0">
                  <a:pos x="106" y="10"/>
                </a:cxn>
                <a:cxn ang="0">
                  <a:pos x="98" y="6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6" h="20">
                  <a:moveTo>
                    <a:pt x="54" y="0"/>
                  </a:moveTo>
                  <a:lnTo>
                    <a:pt x="54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22" y="18"/>
                  </a:lnTo>
                  <a:lnTo>
                    <a:pt x="36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70" y="20"/>
                  </a:lnTo>
                  <a:lnTo>
                    <a:pt x="84" y="18"/>
                  </a:lnTo>
                  <a:lnTo>
                    <a:pt x="98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32"/>
            <p:cNvSpPr>
              <a:spLocks/>
            </p:cNvSpPr>
            <p:nvPr/>
          </p:nvSpPr>
          <p:spPr bwMode="auto">
            <a:xfrm>
              <a:off x="4591050" y="3448050"/>
              <a:ext cx="603250" cy="603250"/>
            </a:xfrm>
            <a:custGeom>
              <a:avLst/>
              <a:gdLst/>
              <a:ahLst/>
              <a:cxnLst>
                <a:cxn ang="0">
                  <a:pos x="368" y="354"/>
                </a:cxn>
                <a:cxn ang="0">
                  <a:pos x="356" y="334"/>
                </a:cxn>
                <a:cxn ang="0">
                  <a:pos x="320" y="296"/>
                </a:cxn>
                <a:cxn ang="0">
                  <a:pos x="320" y="296"/>
                </a:cxn>
                <a:cxn ang="0">
                  <a:pos x="296" y="270"/>
                </a:cxn>
                <a:cxn ang="0">
                  <a:pos x="260" y="212"/>
                </a:cxn>
                <a:cxn ang="0">
                  <a:pos x="252" y="200"/>
                </a:cxn>
                <a:cxn ang="0">
                  <a:pos x="224" y="172"/>
                </a:cxn>
                <a:cxn ang="0">
                  <a:pos x="184" y="146"/>
                </a:cxn>
                <a:cxn ang="0">
                  <a:pos x="164" y="134"/>
                </a:cxn>
                <a:cxn ang="0">
                  <a:pos x="132" y="106"/>
                </a:cxn>
                <a:cxn ang="0">
                  <a:pos x="104" y="66"/>
                </a:cxn>
                <a:cxn ang="0">
                  <a:pos x="96" y="54"/>
                </a:cxn>
                <a:cxn ang="0">
                  <a:pos x="66" y="24"/>
                </a:cxn>
                <a:cxn ang="0">
                  <a:pos x="42" y="6"/>
                </a:cxn>
                <a:cxn ang="0">
                  <a:pos x="28" y="6"/>
                </a:cxn>
                <a:cxn ang="0">
                  <a:pos x="6" y="40"/>
                </a:cxn>
                <a:cxn ang="0">
                  <a:pos x="10" y="48"/>
                </a:cxn>
                <a:cxn ang="0">
                  <a:pos x="42" y="86"/>
                </a:cxn>
                <a:cxn ang="0">
                  <a:pos x="66" y="104"/>
                </a:cxn>
                <a:cxn ang="0">
                  <a:pos x="88" y="118"/>
                </a:cxn>
                <a:cxn ang="0">
                  <a:pos x="120" y="146"/>
                </a:cxn>
                <a:cxn ang="0">
                  <a:pos x="146" y="184"/>
                </a:cxn>
                <a:cxn ang="0">
                  <a:pos x="158" y="204"/>
                </a:cxn>
                <a:cxn ang="0">
                  <a:pos x="190" y="244"/>
                </a:cxn>
                <a:cxn ang="0">
                  <a:pos x="212" y="260"/>
                </a:cxn>
                <a:cxn ang="0">
                  <a:pos x="240" y="276"/>
                </a:cxn>
                <a:cxn ang="0">
                  <a:pos x="282" y="306"/>
                </a:cxn>
                <a:cxn ang="0">
                  <a:pos x="296" y="320"/>
                </a:cxn>
                <a:cxn ang="0">
                  <a:pos x="334" y="356"/>
                </a:cxn>
                <a:cxn ang="0">
                  <a:pos x="354" y="368"/>
                </a:cxn>
                <a:cxn ang="0">
                  <a:pos x="368" y="354"/>
                </a:cxn>
              </a:cxnLst>
              <a:rect l="0" t="0" r="r" b="b"/>
              <a:pathLst>
                <a:path w="380" h="380">
                  <a:moveTo>
                    <a:pt x="368" y="354"/>
                  </a:moveTo>
                  <a:lnTo>
                    <a:pt x="368" y="354"/>
                  </a:lnTo>
                  <a:lnTo>
                    <a:pt x="364" y="348"/>
                  </a:lnTo>
                  <a:lnTo>
                    <a:pt x="356" y="334"/>
                  </a:lnTo>
                  <a:lnTo>
                    <a:pt x="342" y="31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06" y="282"/>
                  </a:lnTo>
                  <a:lnTo>
                    <a:pt x="296" y="270"/>
                  </a:lnTo>
                  <a:lnTo>
                    <a:pt x="276" y="240"/>
                  </a:lnTo>
                  <a:lnTo>
                    <a:pt x="260" y="212"/>
                  </a:lnTo>
                  <a:lnTo>
                    <a:pt x="260" y="212"/>
                  </a:lnTo>
                  <a:lnTo>
                    <a:pt x="252" y="200"/>
                  </a:lnTo>
                  <a:lnTo>
                    <a:pt x="244" y="190"/>
                  </a:lnTo>
                  <a:lnTo>
                    <a:pt x="224" y="172"/>
                  </a:lnTo>
                  <a:lnTo>
                    <a:pt x="204" y="158"/>
                  </a:lnTo>
                  <a:lnTo>
                    <a:pt x="184" y="14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46" y="120"/>
                  </a:lnTo>
                  <a:lnTo>
                    <a:pt x="132" y="106"/>
                  </a:lnTo>
                  <a:lnTo>
                    <a:pt x="118" y="88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96" y="54"/>
                  </a:lnTo>
                  <a:lnTo>
                    <a:pt x="86" y="44"/>
                  </a:lnTo>
                  <a:lnTo>
                    <a:pt x="66" y="24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34" y="0"/>
                  </a:lnTo>
                  <a:lnTo>
                    <a:pt x="28" y="6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8"/>
                  </a:lnTo>
                  <a:lnTo>
                    <a:pt x="24" y="66"/>
                  </a:lnTo>
                  <a:lnTo>
                    <a:pt x="42" y="86"/>
                  </a:lnTo>
                  <a:lnTo>
                    <a:pt x="54" y="96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88" y="118"/>
                  </a:lnTo>
                  <a:lnTo>
                    <a:pt x="106" y="132"/>
                  </a:lnTo>
                  <a:lnTo>
                    <a:pt x="120" y="146"/>
                  </a:lnTo>
                  <a:lnTo>
                    <a:pt x="134" y="164"/>
                  </a:lnTo>
                  <a:lnTo>
                    <a:pt x="146" y="184"/>
                  </a:lnTo>
                  <a:lnTo>
                    <a:pt x="146" y="184"/>
                  </a:lnTo>
                  <a:lnTo>
                    <a:pt x="158" y="204"/>
                  </a:lnTo>
                  <a:lnTo>
                    <a:pt x="172" y="224"/>
                  </a:lnTo>
                  <a:lnTo>
                    <a:pt x="190" y="244"/>
                  </a:lnTo>
                  <a:lnTo>
                    <a:pt x="200" y="252"/>
                  </a:lnTo>
                  <a:lnTo>
                    <a:pt x="212" y="260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70" y="296"/>
                  </a:lnTo>
                  <a:lnTo>
                    <a:pt x="282" y="306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16" y="342"/>
                  </a:lnTo>
                  <a:lnTo>
                    <a:pt x="334" y="356"/>
                  </a:lnTo>
                  <a:lnTo>
                    <a:pt x="348" y="364"/>
                  </a:lnTo>
                  <a:lnTo>
                    <a:pt x="354" y="368"/>
                  </a:lnTo>
                  <a:lnTo>
                    <a:pt x="380" y="380"/>
                  </a:lnTo>
                  <a:lnTo>
                    <a:pt x="368" y="3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3"/>
            <p:cNvSpPr>
              <a:spLocks/>
            </p:cNvSpPr>
            <p:nvPr/>
          </p:nvSpPr>
          <p:spPr bwMode="auto">
            <a:xfrm>
              <a:off x="4613275" y="3470275"/>
              <a:ext cx="546100" cy="5461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16" y="44"/>
                </a:cxn>
                <a:cxn ang="0">
                  <a:pos x="34" y="64"/>
                </a:cxn>
                <a:cxn ang="0">
                  <a:pos x="46" y="72"/>
                </a:cxn>
                <a:cxn ang="0">
                  <a:pos x="56" y="82"/>
                </a:cxn>
                <a:cxn ang="0">
                  <a:pos x="56" y="82"/>
                </a:cxn>
                <a:cxn ang="0">
                  <a:pos x="78" y="96"/>
                </a:cxn>
                <a:cxn ang="0">
                  <a:pos x="98" y="110"/>
                </a:cxn>
                <a:cxn ang="0">
                  <a:pos x="114" y="126"/>
                </a:cxn>
                <a:cxn ang="0">
                  <a:pos x="128" y="144"/>
                </a:cxn>
                <a:cxn ang="0">
                  <a:pos x="128" y="144"/>
                </a:cxn>
                <a:cxn ang="0">
                  <a:pos x="142" y="166"/>
                </a:cxn>
                <a:cxn ang="0">
                  <a:pos x="158" y="192"/>
                </a:cxn>
                <a:cxn ang="0">
                  <a:pos x="166" y="204"/>
                </a:cxn>
                <a:cxn ang="0">
                  <a:pos x="176" y="216"/>
                </a:cxn>
                <a:cxn ang="0">
                  <a:pos x="188" y="228"/>
                </a:cxn>
                <a:cxn ang="0">
                  <a:pos x="202" y="236"/>
                </a:cxn>
                <a:cxn ang="0">
                  <a:pos x="202" y="236"/>
                </a:cxn>
                <a:cxn ang="0">
                  <a:pos x="250" y="266"/>
                </a:cxn>
                <a:cxn ang="0">
                  <a:pos x="270" y="280"/>
                </a:cxn>
                <a:cxn ang="0">
                  <a:pos x="290" y="300"/>
                </a:cxn>
                <a:cxn ang="0">
                  <a:pos x="290" y="300"/>
                </a:cxn>
                <a:cxn ang="0">
                  <a:pos x="310" y="320"/>
                </a:cxn>
                <a:cxn ang="0">
                  <a:pos x="326" y="334"/>
                </a:cxn>
                <a:cxn ang="0">
                  <a:pos x="344" y="344"/>
                </a:cxn>
                <a:cxn ang="0">
                  <a:pos x="344" y="344"/>
                </a:cxn>
                <a:cxn ang="0">
                  <a:pos x="344" y="344"/>
                </a:cxn>
                <a:cxn ang="0">
                  <a:pos x="334" y="326"/>
                </a:cxn>
                <a:cxn ang="0">
                  <a:pos x="320" y="310"/>
                </a:cxn>
                <a:cxn ang="0">
                  <a:pos x="300" y="290"/>
                </a:cxn>
                <a:cxn ang="0">
                  <a:pos x="300" y="290"/>
                </a:cxn>
                <a:cxn ang="0">
                  <a:pos x="280" y="270"/>
                </a:cxn>
                <a:cxn ang="0">
                  <a:pos x="266" y="250"/>
                </a:cxn>
                <a:cxn ang="0">
                  <a:pos x="238" y="202"/>
                </a:cxn>
                <a:cxn ang="0">
                  <a:pos x="238" y="202"/>
                </a:cxn>
                <a:cxn ang="0">
                  <a:pos x="228" y="188"/>
                </a:cxn>
                <a:cxn ang="0">
                  <a:pos x="216" y="176"/>
                </a:cxn>
                <a:cxn ang="0">
                  <a:pos x="204" y="166"/>
                </a:cxn>
                <a:cxn ang="0">
                  <a:pos x="192" y="158"/>
                </a:cxn>
                <a:cxn ang="0">
                  <a:pos x="166" y="142"/>
                </a:cxn>
                <a:cxn ang="0">
                  <a:pos x="144" y="128"/>
                </a:cxn>
                <a:cxn ang="0">
                  <a:pos x="144" y="128"/>
                </a:cxn>
                <a:cxn ang="0">
                  <a:pos x="126" y="114"/>
                </a:cxn>
                <a:cxn ang="0">
                  <a:pos x="110" y="98"/>
                </a:cxn>
                <a:cxn ang="0">
                  <a:pos x="96" y="78"/>
                </a:cxn>
                <a:cxn ang="0">
                  <a:pos x="82" y="56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64" y="34"/>
                </a:cxn>
                <a:cxn ang="0">
                  <a:pos x="44" y="16"/>
                </a:cxn>
                <a:cxn ang="0">
                  <a:pos x="28" y="4"/>
                </a:cxn>
                <a:cxn ang="0">
                  <a:pos x="22" y="0"/>
                </a:cxn>
                <a:cxn ang="0">
                  <a:pos x="0" y="22"/>
                </a:cxn>
              </a:cxnLst>
              <a:rect l="0" t="0" r="r" b="b"/>
              <a:pathLst>
                <a:path w="344" h="344">
                  <a:moveTo>
                    <a:pt x="0" y="22"/>
                  </a:moveTo>
                  <a:lnTo>
                    <a:pt x="0" y="22"/>
                  </a:lnTo>
                  <a:lnTo>
                    <a:pt x="4" y="28"/>
                  </a:lnTo>
                  <a:lnTo>
                    <a:pt x="16" y="44"/>
                  </a:lnTo>
                  <a:lnTo>
                    <a:pt x="34" y="64"/>
                  </a:lnTo>
                  <a:lnTo>
                    <a:pt x="46" y="7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78" y="96"/>
                  </a:lnTo>
                  <a:lnTo>
                    <a:pt x="98" y="110"/>
                  </a:lnTo>
                  <a:lnTo>
                    <a:pt x="114" y="126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42" y="166"/>
                  </a:lnTo>
                  <a:lnTo>
                    <a:pt x="158" y="192"/>
                  </a:lnTo>
                  <a:lnTo>
                    <a:pt x="166" y="204"/>
                  </a:lnTo>
                  <a:lnTo>
                    <a:pt x="176" y="216"/>
                  </a:lnTo>
                  <a:lnTo>
                    <a:pt x="188" y="228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50" y="266"/>
                  </a:lnTo>
                  <a:lnTo>
                    <a:pt x="270" y="28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310" y="320"/>
                  </a:lnTo>
                  <a:lnTo>
                    <a:pt x="326" y="33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34" y="326"/>
                  </a:lnTo>
                  <a:lnTo>
                    <a:pt x="320" y="310"/>
                  </a:lnTo>
                  <a:lnTo>
                    <a:pt x="300" y="290"/>
                  </a:lnTo>
                  <a:lnTo>
                    <a:pt x="300" y="290"/>
                  </a:lnTo>
                  <a:lnTo>
                    <a:pt x="280" y="270"/>
                  </a:lnTo>
                  <a:lnTo>
                    <a:pt x="266" y="250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28" y="188"/>
                  </a:lnTo>
                  <a:lnTo>
                    <a:pt x="216" y="176"/>
                  </a:lnTo>
                  <a:lnTo>
                    <a:pt x="204" y="166"/>
                  </a:lnTo>
                  <a:lnTo>
                    <a:pt x="192" y="158"/>
                  </a:lnTo>
                  <a:lnTo>
                    <a:pt x="166" y="142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26" y="114"/>
                  </a:lnTo>
                  <a:lnTo>
                    <a:pt x="110" y="98"/>
                  </a:lnTo>
                  <a:lnTo>
                    <a:pt x="96" y="78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64" y="34"/>
                  </a:lnTo>
                  <a:lnTo>
                    <a:pt x="44" y="16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34"/>
            <p:cNvSpPr>
              <a:spLocks/>
            </p:cNvSpPr>
            <p:nvPr/>
          </p:nvSpPr>
          <p:spPr bwMode="auto">
            <a:xfrm>
              <a:off x="4867275" y="3724275"/>
              <a:ext cx="120650" cy="120650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46" y="30"/>
                </a:cxn>
                <a:cxn ang="0">
                  <a:pos x="34" y="20"/>
                </a:cxn>
                <a:cxn ang="0">
                  <a:pos x="22" y="10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0" y="22"/>
                </a:cxn>
                <a:cxn ang="0">
                  <a:pos x="20" y="34"/>
                </a:cxn>
                <a:cxn ang="0">
                  <a:pos x="30" y="46"/>
                </a:cxn>
                <a:cxn ang="0">
                  <a:pos x="30" y="46"/>
                </a:cxn>
                <a:cxn ang="0">
                  <a:pos x="42" y="58"/>
                </a:cxn>
                <a:cxn ang="0">
                  <a:pos x="54" y="66"/>
                </a:cxn>
                <a:cxn ang="0">
                  <a:pos x="66" y="72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72" y="66"/>
                </a:cxn>
                <a:cxn ang="0">
                  <a:pos x="66" y="54"/>
                </a:cxn>
                <a:cxn ang="0">
                  <a:pos x="58" y="42"/>
                </a:cxn>
                <a:cxn ang="0">
                  <a:pos x="46" y="30"/>
                </a:cxn>
                <a:cxn ang="0">
                  <a:pos x="46" y="30"/>
                </a:cxn>
              </a:cxnLst>
              <a:rect l="0" t="0" r="r" b="b"/>
              <a:pathLst>
                <a:path w="76" h="76">
                  <a:moveTo>
                    <a:pt x="46" y="30"/>
                  </a:moveTo>
                  <a:lnTo>
                    <a:pt x="46" y="30"/>
                  </a:lnTo>
                  <a:lnTo>
                    <a:pt x="34" y="20"/>
                  </a:lnTo>
                  <a:lnTo>
                    <a:pt x="22" y="10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22"/>
                  </a:lnTo>
                  <a:lnTo>
                    <a:pt x="20" y="3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2" y="58"/>
                  </a:lnTo>
                  <a:lnTo>
                    <a:pt x="54" y="66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5"/>
            <p:cNvSpPr>
              <a:spLocks/>
            </p:cNvSpPr>
            <p:nvPr/>
          </p:nvSpPr>
          <p:spPr bwMode="auto">
            <a:xfrm>
              <a:off x="4511675" y="3492500"/>
              <a:ext cx="120650" cy="815975"/>
            </a:xfrm>
            <a:custGeom>
              <a:avLst/>
              <a:gdLst/>
              <a:ahLst/>
              <a:cxnLst>
                <a:cxn ang="0">
                  <a:pos x="48" y="488"/>
                </a:cxn>
                <a:cxn ang="0">
                  <a:pos x="52" y="466"/>
                </a:cxn>
                <a:cxn ang="0">
                  <a:pos x="56" y="412"/>
                </a:cxn>
                <a:cxn ang="0">
                  <a:pos x="56" y="412"/>
                </a:cxn>
                <a:cxn ang="0">
                  <a:pos x="56" y="376"/>
                </a:cxn>
                <a:cxn ang="0">
                  <a:pos x="72" y="310"/>
                </a:cxn>
                <a:cxn ang="0">
                  <a:pos x="74" y="296"/>
                </a:cxn>
                <a:cxn ang="0">
                  <a:pos x="74" y="256"/>
                </a:cxn>
                <a:cxn ang="0">
                  <a:pos x="64" y="210"/>
                </a:cxn>
                <a:cxn ang="0">
                  <a:pos x="58" y="186"/>
                </a:cxn>
                <a:cxn ang="0">
                  <a:pos x="56" y="146"/>
                </a:cxn>
                <a:cxn ang="0">
                  <a:pos x="66" y="98"/>
                </a:cxn>
                <a:cxn ang="0">
                  <a:pos x="68" y="82"/>
                </a:cxn>
                <a:cxn ang="0">
                  <a:pos x="68" y="42"/>
                </a:cxn>
                <a:cxn ang="0">
                  <a:pos x="64" y="10"/>
                </a:cxn>
                <a:cxn ang="0">
                  <a:pos x="54" y="0"/>
                </a:cxn>
                <a:cxn ang="0">
                  <a:pos x="12" y="10"/>
                </a:cxn>
                <a:cxn ang="0">
                  <a:pos x="12" y="18"/>
                </a:cxn>
                <a:cxn ang="0">
                  <a:pos x="8" y="68"/>
                </a:cxn>
                <a:cxn ang="0">
                  <a:pos x="10" y="98"/>
                </a:cxn>
                <a:cxn ang="0">
                  <a:pos x="16" y="122"/>
                </a:cxn>
                <a:cxn ang="0">
                  <a:pos x="20" y="166"/>
                </a:cxn>
                <a:cxn ang="0">
                  <a:pos x="12" y="210"/>
                </a:cxn>
                <a:cxn ang="0">
                  <a:pos x="6" y="232"/>
                </a:cxn>
                <a:cxn ang="0">
                  <a:pos x="0" y="282"/>
                </a:cxn>
                <a:cxn ang="0">
                  <a:pos x="4" y="310"/>
                </a:cxn>
                <a:cxn ang="0">
                  <a:pos x="12" y="342"/>
                </a:cxn>
                <a:cxn ang="0">
                  <a:pos x="22" y="394"/>
                </a:cxn>
                <a:cxn ang="0">
                  <a:pos x="20" y="412"/>
                </a:cxn>
                <a:cxn ang="0">
                  <a:pos x="24" y="466"/>
                </a:cxn>
                <a:cxn ang="0">
                  <a:pos x="28" y="488"/>
                </a:cxn>
                <a:cxn ang="0">
                  <a:pos x="48" y="488"/>
                </a:cxn>
              </a:cxnLst>
              <a:rect l="0" t="0" r="r" b="b"/>
              <a:pathLst>
                <a:path w="76" h="514">
                  <a:moveTo>
                    <a:pt x="48" y="488"/>
                  </a:moveTo>
                  <a:lnTo>
                    <a:pt x="48" y="488"/>
                  </a:lnTo>
                  <a:lnTo>
                    <a:pt x="50" y="480"/>
                  </a:lnTo>
                  <a:lnTo>
                    <a:pt x="52" y="466"/>
                  </a:lnTo>
                  <a:lnTo>
                    <a:pt x="56" y="442"/>
                  </a:lnTo>
                  <a:lnTo>
                    <a:pt x="56" y="412"/>
                  </a:lnTo>
                  <a:lnTo>
                    <a:pt x="56" y="412"/>
                  </a:lnTo>
                  <a:lnTo>
                    <a:pt x="56" y="412"/>
                  </a:lnTo>
                  <a:lnTo>
                    <a:pt x="54" y="394"/>
                  </a:lnTo>
                  <a:lnTo>
                    <a:pt x="56" y="376"/>
                  </a:lnTo>
                  <a:lnTo>
                    <a:pt x="64" y="342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74" y="296"/>
                  </a:lnTo>
                  <a:lnTo>
                    <a:pt x="76" y="282"/>
                  </a:lnTo>
                  <a:lnTo>
                    <a:pt x="74" y="256"/>
                  </a:lnTo>
                  <a:lnTo>
                    <a:pt x="70" y="232"/>
                  </a:lnTo>
                  <a:lnTo>
                    <a:pt x="64" y="210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6" y="166"/>
                  </a:lnTo>
                  <a:lnTo>
                    <a:pt x="56" y="146"/>
                  </a:lnTo>
                  <a:lnTo>
                    <a:pt x="60" y="122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8" y="82"/>
                  </a:lnTo>
                  <a:lnTo>
                    <a:pt x="68" y="68"/>
                  </a:lnTo>
                  <a:lnTo>
                    <a:pt x="68" y="42"/>
                  </a:lnTo>
                  <a:lnTo>
                    <a:pt x="66" y="20"/>
                  </a:lnTo>
                  <a:lnTo>
                    <a:pt x="64" y="1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8" y="40"/>
                  </a:lnTo>
                  <a:lnTo>
                    <a:pt x="8" y="68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122"/>
                  </a:lnTo>
                  <a:lnTo>
                    <a:pt x="20" y="146"/>
                  </a:lnTo>
                  <a:lnTo>
                    <a:pt x="20" y="166"/>
                  </a:lnTo>
                  <a:lnTo>
                    <a:pt x="18" y="186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6" y="232"/>
                  </a:lnTo>
                  <a:lnTo>
                    <a:pt x="2" y="256"/>
                  </a:lnTo>
                  <a:lnTo>
                    <a:pt x="0" y="282"/>
                  </a:lnTo>
                  <a:lnTo>
                    <a:pt x="2" y="296"/>
                  </a:lnTo>
                  <a:lnTo>
                    <a:pt x="4" y="310"/>
                  </a:lnTo>
                  <a:lnTo>
                    <a:pt x="12" y="342"/>
                  </a:lnTo>
                  <a:lnTo>
                    <a:pt x="12" y="342"/>
                  </a:lnTo>
                  <a:lnTo>
                    <a:pt x="20" y="376"/>
                  </a:lnTo>
                  <a:lnTo>
                    <a:pt x="22" y="394"/>
                  </a:lnTo>
                  <a:lnTo>
                    <a:pt x="20" y="412"/>
                  </a:lnTo>
                  <a:lnTo>
                    <a:pt x="20" y="412"/>
                  </a:lnTo>
                  <a:lnTo>
                    <a:pt x="20" y="442"/>
                  </a:lnTo>
                  <a:lnTo>
                    <a:pt x="24" y="466"/>
                  </a:lnTo>
                  <a:lnTo>
                    <a:pt x="26" y="480"/>
                  </a:lnTo>
                  <a:lnTo>
                    <a:pt x="28" y="488"/>
                  </a:lnTo>
                  <a:lnTo>
                    <a:pt x="38" y="51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6"/>
            <p:cNvSpPr>
              <a:spLocks/>
            </p:cNvSpPr>
            <p:nvPr/>
          </p:nvSpPr>
          <p:spPr bwMode="auto">
            <a:xfrm>
              <a:off x="4527550" y="3511550"/>
              <a:ext cx="88900" cy="7461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8" y="28"/>
                </a:cxn>
                <a:cxn ang="0">
                  <a:pos x="8" y="54"/>
                </a:cxn>
                <a:cxn ang="0">
                  <a:pos x="8" y="68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6" y="108"/>
                </a:cxn>
                <a:cxn ang="0">
                  <a:pos x="20" y="132"/>
                </a:cxn>
                <a:cxn ang="0">
                  <a:pos x="20" y="154"/>
                </a:cxn>
                <a:cxn ang="0">
                  <a:pos x="18" y="178"/>
                </a:cxn>
                <a:cxn ang="0">
                  <a:pos x="18" y="178"/>
                </a:cxn>
                <a:cxn ang="0">
                  <a:pos x="10" y="202"/>
                </a:cxn>
                <a:cxn ang="0">
                  <a:pos x="4" y="232"/>
                </a:cxn>
                <a:cxn ang="0">
                  <a:pos x="2" y="246"/>
                </a:cxn>
                <a:cxn ang="0">
                  <a:pos x="0" y="262"/>
                </a:cxn>
                <a:cxn ang="0">
                  <a:pos x="0" y="278"/>
                </a:cxn>
                <a:cxn ang="0">
                  <a:pos x="4" y="296"/>
                </a:cxn>
                <a:cxn ang="0">
                  <a:pos x="4" y="296"/>
                </a:cxn>
                <a:cxn ang="0">
                  <a:pos x="18" y="350"/>
                </a:cxn>
                <a:cxn ang="0">
                  <a:pos x="20" y="374"/>
                </a:cxn>
                <a:cxn ang="0">
                  <a:pos x="20" y="402"/>
                </a:cxn>
                <a:cxn ang="0">
                  <a:pos x="20" y="402"/>
                </a:cxn>
                <a:cxn ang="0">
                  <a:pos x="20" y="430"/>
                </a:cxn>
                <a:cxn ang="0">
                  <a:pos x="24" y="452"/>
                </a:cxn>
                <a:cxn ang="0">
                  <a:pos x="28" y="470"/>
                </a:cxn>
                <a:cxn ang="0">
                  <a:pos x="28" y="470"/>
                </a:cxn>
                <a:cxn ang="0">
                  <a:pos x="28" y="470"/>
                </a:cxn>
                <a:cxn ang="0">
                  <a:pos x="32" y="452"/>
                </a:cxn>
                <a:cxn ang="0">
                  <a:pos x="36" y="430"/>
                </a:cxn>
                <a:cxn ang="0">
                  <a:pos x="36" y="402"/>
                </a:cxn>
                <a:cxn ang="0">
                  <a:pos x="36" y="402"/>
                </a:cxn>
                <a:cxn ang="0">
                  <a:pos x="36" y="374"/>
                </a:cxn>
                <a:cxn ang="0">
                  <a:pos x="38" y="350"/>
                </a:cxn>
                <a:cxn ang="0">
                  <a:pos x="52" y="296"/>
                </a:cxn>
                <a:cxn ang="0">
                  <a:pos x="52" y="296"/>
                </a:cxn>
                <a:cxn ang="0">
                  <a:pos x="56" y="278"/>
                </a:cxn>
                <a:cxn ang="0">
                  <a:pos x="56" y="262"/>
                </a:cxn>
                <a:cxn ang="0">
                  <a:pos x="54" y="246"/>
                </a:cxn>
                <a:cxn ang="0">
                  <a:pos x="52" y="232"/>
                </a:cxn>
                <a:cxn ang="0">
                  <a:pos x="46" y="202"/>
                </a:cxn>
                <a:cxn ang="0">
                  <a:pos x="38" y="178"/>
                </a:cxn>
                <a:cxn ang="0">
                  <a:pos x="38" y="178"/>
                </a:cxn>
                <a:cxn ang="0">
                  <a:pos x="36" y="154"/>
                </a:cxn>
                <a:cxn ang="0">
                  <a:pos x="36" y="132"/>
                </a:cxn>
                <a:cxn ang="0">
                  <a:pos x="40" y="108"/>
                </a:cxn>
                <a:cxn ang="0">
                  <a:pos x="46" y="82"/>
                </a:cxn>
                <a:cxn ang="0">
                  <a:pos x="46" y="82"/>
                </a:cxn>
                <a:cxn ang="0">
                  <a:pos x="48" y="68"/>
                </a:cxn>
                <a:cxn ang="0">
                  <a:pos x="48" y="54"/>
                </a:cxn>
                <a:cxn ang="0">
                  <a:pos x="48" y="28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12" y="0"/>
                </a:cxn>
              </a:cxnLst>
              <a:rect l="0" t="0" r="r" b="b"/>
              <a:pathLst>
                <a:path w="56" h="470">
                  <a:moveTo>
                    <a:pt x="1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28"/>
                  </a:lnTo>
                  <a:lnTo>
                    <a:pt x="8" y="54"/>
                  </a:lnTo>
                  <a:lnTo>
                    <a:pt x="8" y="6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6" y="108"/>
                  </a:lnTo>
                  <a:lnTo>
                    <a:pt x="20" y="132"/>
                  </a:lnTo>
                  <a:lnTo>
                    <a:pt x="20" y="154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0" y="202"/>
                  </a:lnTo>
                  <a:lnTo>
                    <a:pt x="4" y="232"/>
                  </a:lnTo>
                  <a:lnTo>
                    <a:pt x="2" y="246"/>
                  </a:lnTo>
                  <a:lnTo>
                    <a:pt x="0" y="262"/>
                  </a:lnTo>
                  <a:lnTo>
                    <a:pt x="0" y="278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18" y="350"/>
                  </a:lnTo>
                  <a:lnTo>
                    <a:pt x="20" y="374"/>
                  </a:lnTo>
                  <a:lnTo>
                    <a:pt x="20" y="402"/>
                  </a:lnTo>
                  <a:lnTo>
                    <a:pt x="20" y="402"/>
                  </a:lnTo>
                  <a:lnTo>
                    <a:pt x="20" y="430"/>
                  </a:lnTo>
                  <a:lnTo>
                    <a:pt x="24" y="452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52"/>
                  </a:lnTo>
                  <a:lnTo>
                    <a:pt x="36" y="430"/>
                  </a:lnTo>
                  <a:lnTo>
                    <a:pt x="36" y="402"/>
                  </a:lnTo>
                  <a:lnTo>
                    <a:pt x="36" y="402"/>
                  </a:lnTo>
                  <a:lnTo>
                    <a:pt x="36" y="374"/>
                  </a:lnTo>
                  <a:lnTo>
                    <a:pt x="38" y="350"/>
                  </a:lnTo>
                  <a:lnTo>
                    <a:pt x="52" y="296"/>
                  </a:lnTo>
                  <a:lnTo>
                    <a:pt x="52" y="296"/>
                  </a:lnTo>
                  <a:lnTo>
                    <a:pt x="56" y="278"/>
                  </a:lnTo>
                  <a:lnTo>
                    <a:pt x="56" y="262"/>
                  </a:lnTo>
                  <a:lnTo>
                    <a:pt x="54" y="246"/>
                  </a:lnTo>
                  <a:lnTo>
                    <a:pt x="52" y="232"/>
                  </a:lnTo>
                  <a:lnTo>
                    <a:pt x="46" y="202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54"/>
                  </a:lnTo>
                  <a:lnTo>
                    <a:pt x="36" y="132"/>
                  </a:lnTo>
                  <a:lnTo>
                    <a:pt x="40" y="108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8" y="68"/>
                  </a:lnTo>
                  <a:lnTo>
                    <a:pt x="48" y="54"/>
                  </a:lnTo>
                  <a:lnTo>
                    <a:pt x="48" y="2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37"/>
            <p:cNvSpPr>
              <a:spLocks/>
            </p:cNvSpPr>
            <p:nvPr/>
          </p:nvSpPr>
          <p:spPr bwMode="auto">
            <a:xfrm>
              <a:off x="4556125" y="3848100"/>
              <a:ext cx="31750" cy="16827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20" y="54"/>
                </a:cxn>
                <a:cxn ang="0">
                  <a:pos x="20" y="36"/>
                </a:cxn>
                <a:cxn ang="0">
                  <a:pos x="18" y="22"/>
                </a:cxn>
                <a:cxn ang="0">
                  <a:pos x="14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10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70"/>
                </a:cxn>
                <a:cxn ang="0">
                  <a:pos x="2" y="84"/>
                </a:cxn>
                <a:cxn ang="0">
                  <a:pos x="6" y="98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14" y="98"/>
                </a:cxn>
                <a:cxn ang="0">
                  <a:pos x="18" y="84"/>
                </a:cxn>
                <a:cxn ang="0">
                  <a:pos x="20" y="70"/>
                </a:cxn>
                <a:cxn ang="0">
                  <a:pos x="20" y="54"/>
                </a:cxn>
                <a:cxn ang="0">
                  <a:pos x="20" y="54"/>
                </a:cxn>
              </a:cxnLst>
              <a:rect l="0" t="0" r="r" b="b"/>
              <a:pathLst>
                <a:path w="20" h="106">
                  <a:moveTo>
                    <a:pt x="20" y="54"/>
                  </a:moveTo>
                  <a:lnTo>
                    <a:pt x="20" y="54"/>
                  </a:lnTo>
                  <a:lnTo>
                    <a:pt x="20" y="36"/>
                  </a:lnTo>
                  <a:lnTo>
                    <a:pt x="18" y="22"/>
                  </a:lnTo>
                  <a:lnTo>
                    <a:pt x="14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10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98"/>
                  </a:lnTo>
                  <a:lnTo>
                    <a:pt x="18" y="84"/>
                  </a:lnTo>
                  <a:lnTo>
                    <a:pt x="20" y="70"/>
                  </a:lnTo>
                  <a:lnTo>
                    <a:pt x="20" y="5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8"/>
            <p:cNvSpPr>
              <a:spLocks/>
            </p:cNvSpPr>
            <p:nvPr/>
          </p:nvSpPr>
          <p:spPr bwMode="auto">
            <a:xfrm>
              <a:off x="3949700" y="3448050"/>
              <a:ext cx="603250" cy="603250"/>
            </a:xfrm>
            <a:custGeom>
              <a:avLst/>
              <a:gdLst/>
              <a:ahLst/>
              <a:cxnLst>
                <a:cxn ang="0">
                  <a:pos x="26" y="368"/>
                </a:cxn>
                <a:cxn ang="0">
                  <a:pos x="46" y="356"/>
                </a:cxn>
                <a:cxn ang="0">
                  <a:pos x="84" y="320"/>
                </a:cxn>
                <a:cxn ang="0">
                  <a:pos x="84" y="320"/>
                </a:cxn>
                <a:cxn ang="0">
                  <a:pos x="110" y="296"/>
                </a:cxn>
                <a:cxn ang="0">
                  <a:pos x="168" y="260"/>
                </a:cxn>
                <a:cxn ang="0">
                  <a:pos x="180" y="252"/>
                </a:cxn>
                <a:cxn ang="0">
                  <a:pos x="208" y="224"/>
                </a:cxn>
                <a:cxn ang="0">
                  <a:pos x="234" y="184"/>
                </a:cxn>
                <a:cxn ang="0">
                  <a:pos x="246" y="164"/>
                </a:cxn>
                <a:cxn ang="0">
                  <a:pos x="274" y="132"/>
                </a:cxn>
                <a:cxn ang="0">
                  <a:pos x="314" y="104"/>
                </a:cxn>
                <a:cxn ang="0">
                  <a:pos x="326" y="96"/>
                </a:cxn>
                <a:cxn ang="0">
                  <a:pos x="356" y="66"/>
                </a:cxn>
                <a:cxn ang="0">
                  <a:pos x="374" y="42"/>
                </a:cxn>
                <a:cxn ang="0">
                  <a:pos x="374" y="28"/>
                </a:cxn>
                <a:cxn ang="0">
                  <a:pos x="340" y="6"/>
                </a:cxn>
                <a:cxn ang="0">
                  <a:pos x="332" y="10"/>
                </a:cxn>
                <a:cxn ang="0">
                  <a:pos x="294" y="42"/>
                </a:cxn>
                <a:cxn ang="0">
                  <a:pos x="276" y="66"/>
                </a:cxn>
                <a:cxn ang="0">
                  <a:pos x="262" y="88"/>
                </a:cxn>
                <a:cxn ang="0">
                  <a:pos x="234" y="120"/>
                </a:cxn>
                <a:cxn ang="0">
                  <a:pos x="196" y="146"/>
                </a:cxn>
                <a:cxn ang="0">
                  <a:pos x="176" y="158"/>
                </a:cxn>
                <a:cxn ang="0">
                  <a:pos x="136" y="190"/>
                </a:cxn>
                <a:cxn ang="0">
                  <a:pos x="120" y="212"/>
                </a:cxn>
                <a:cxn ang="0">
                  <a:pos x="104" y="240"/>
                </a:cxn>
                <a:cxn ang="0">
                  <a:pos x="74" y="282"/>
                </a:cxn>
                <a:cxn ang="0">
                  <a:pos x="60" y="296"/>
                </a:cxn>
                <a:cxn ang="0">
                  <a:pos x="24" y="334"/>
                </a:cxn>
                <a:cxn ang="0">
                  <a:pos x="12" y="354"/>
                </a:cxn>
                <a:cxn ang="0">
                  <a:pos x="26" y="368"/>
                </a:cxn>
              </a:cxnLst>
              <a:rect l="0" t="0" r="r" b="b"/>
              <a:pathLst>
                <a:path w="380" h="380">
                  <a:moveTo>
                    <a:pt x="26" y="368"/>
                  </a:moveTo>
                  <a:lnTo>
                    <a:pt x="26" y="368"/>
                  </a:lnTo>
                  <a:lnTo>
                    <a:pt x="32" y="364"/>
                  </a:lnTo>
                  <a:lnTo>
                    <a:pt x="46" y="356"/>
                  </a:lnTo>
                  <a:lnTo>
                    <a:pt x="64" y="342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98" y="306"/>
                  </a:lnTo>
                  <a:lnTo>
                    <a:pt x="110" y="296"/>
                  </a:lnTo>
                  <a:lnTo>
                    <a:pt x="140" y="276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80" y="252"/>
                  </a:lnTo>
                  <a:lnTo>
                    <a:pt x="190" y="244"/>
                  </a:lnTo>
                  <a:lnTo>
                    <a:pt x="208" y="224"/>
                  </a:lnTo>
                  <a:lnTo>
                    <a:pt x="222" y="204"/>
                  </a:lnTo>
                  <a:lnTo>
                    <a:pt x="234" y="18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0" y="146"/>
                  </a:lnTo>
                  <a:lnTo>
                    <a:pt x="274" y="132"/>
                  </a:lnTo>
                  <a:lnTo>
                    <a:pt x="292" y="118"/>
                  </a:lnTo>
                  <a:lnTo>
                    <a:pt x="314" y="104"/>
                  </a:lnTo>
                  <a:lnTo>
                    <a:pt x="314" y="104"/>
                  </a:lnTo>
                  <a:lnTo>
                    <a:pt x="326" y="96"/>
                  </a:lnTo>
                  <a:lnTo>
                    <a:pt x="336" y="86"/>
                  </a:lnTo>
                  <a:lnTo>
                    <a:pt x="356" y="66"/>
                  </a:lnTo>
                  <a:lnTo>
                    <a:pt x="368" y="50"/>
                  </a:lnTo>
                  <a:lnTo>
                    <a:pt x="374" y="42"/>
                  </a:lnTo>
                  <a:lnTo>
                    <a:pt x="380" y="34"/>
                  </a:lnTo>
                  <a:lnTo>
                    <a:pt x="374" y="28"/>
                  </a:lnTo>
                  <a:lnTo>
                    <a:pt x="346" y="0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32" y="10"/>
                  </a:lnTo>
                  <a:lnTo>
                    <a:pt x="314" y="24"/>
                  </a:lnTo>
                  <a:lnTo>
                    <a:pt x="294" y="42"/>
                  </a:lnTo>
                  <a:lnTo>
                    <a:pt x="284" y="54"/>
                  </a:lnTo>
                  <a:lnTo>
                    <a:pt x="276" y="66"/>
                  </a:lnTo>
                  <a:lnTo>
                    <a:pt x="276" y="66"/>
                  </a:lnTo>
                  <a:lnTo>
                    <a:pt x="262" y="88"/>
                  </a:lnTo>
                  <a:lnTo>
                    <a:pt x="248" y="106"/>
                  </a:lnTo>
                  <a:lnTo>
                    <a:pt x="234" y="120"/>
                  </a:lnTo>
                  <a:lnTo>
                    <a:pt x="216" y="134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76" y="158"/>
                  </a:lnTo>
                  <a:lnTo>
                    <a:pt x="156" y="172"/>
                  </a:lnTo>
                  <a:lnTo>
                    <a:pt x="136" y="190"/>
                  </a:lnTo>
                  <a:lnTo>
                    <a:pt x="128" y="200"/>
                  </a:lnTo>
                  <a:lnTo>
                    <a:pt x="120" y="212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84" y="270"/>
                  </a:lnTo>
                  <a:lnTo>
                    <a:pt x="74" y="282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38" y="316"/>
                  </a:lnTo>
                  <a:lnTo>
                    <a:pt x="24" y="334"/>
                  </a:lnTo>
                  <a:lnTo>
                    <a:pt x="16" y="348"/>
                  </a:lnTo>
                  <a:lnTo>
                    <a:pt x="12" y="354"/>
                  </a:lnTo>
                  <a:lnTo>
                    <a:pt x="0" y="380"/>
                  </a:lnTo>
                  <a:lnTo>
                    <a:pt x="26" y="36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39"/>
            <p:cNvSpPr>
              <a:spLocks/>
            </p:cNvSpPr>
            <p:nvPr/>
          </p:nvSpPr>
          <p:spPr bwMode="auto">
            <a:xfrm>
              <a:off x="3984625" y="3470275"/>
              <a:ext cx="546100" cy="54610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2" y="0"/>
                </a:cxn>
                <a:cxn ang="0">
                  <a:pos x="316" y="4"/>
                </a:cxn>
                <a:cxn ang="0">
                  <a:pos x="300" y="16"/>
                </a:cxn>
                <a:cxn ang="0">
                  <a:pos x="280" y="34"/>
                </a:cxn>
                <a:cxn ang="0">
                  <a:pos x="272" y="46"/>
                </a:cxn>
                <a:cxn ang="0">
                  <a:pos x="262" y="56"/>
                </a:cxn>
                <a:cxn ang="0">
                  <a:pos x="262" y="56"/>
                </a:cxn>
                <a:cxn ang="0">
                  <a:pos x="248" y="78"/>
                </a:cxn>
                <a:cxn ang="0">
                  <a:pos x="234" y="98"/>
                </a:cxn>
                <a:cxn ang="0">
                  <a:pos x="218" y="114"/>
                </a:cxn>
                <a:cxn ang="0">
                  <a:pos x="200" y="128"/>
                </a:cxn>
                <a:cxn ang="0">
                  <a:pos x="200" y="128"/>
                </a:cxn>
                <a:cxn ang="0">
                  <a:pos x="178" y="142"/>
                </a:cxn>
                <a:cxn ang="0">
                  <a:pos x="152" y="158"/>
                </a:cxn>
                <a:cxn ang="0">
                  <a:pos x="140" y="166"/>
                </a:cxn>
                <a:cxn ang="0">
                  <a:pos x="128" y="176"/>
                </a:cxn>
                <a:cxn ang="0">
                  <a:pos x="116" y="188"/>
                </a:cxn>
                <a:cxn ang="0">
                  <a:pos x="108" y="202"/>
                </a:cxn>
                <a:cxn ang="0">
                  <a:pos x="108" y="202"/>
                </a:cxn>
                <a:cxn ang="0">
                  <a:pos x="78" y="250"/>
                </a:cxn>
                <a:cxn ang="0">
                  <a:pos x="64" y="270"/>
                </a:cxn>
                <a:cxn ang="0">
                  <a:pos x="44" y="290"/>
                </a:cxn>
                <a:cxn ang="0">
                  <a:pos x="44" y="290"/>
                </a:cxn>
                <a:cxn ang="0">
                  <a:pos x="24" y="310"/>
                </a:cxn>
                <a:cxn ang="0">
                  <a:pos x="10" y="326"/>
                </a:cxn>
                <a:cxn ang="0">
                  <a:pos x="0" y="344"/>
                </a:cxn>
                <a:cxn ang="0">
                  <a:pos x="0" y="344"/>
                </a:cxn>
                <a:cxn ang="0">
                  <a:pos x="0" y="344"/>
                </a:cxn>
                <a:cxn ang="0">
                  <a:pos x="18" y="334"/>
                </a:cxn>
                <a:cxn ang="0">
                  <a:pos x="34" y="320"/>
                </a:cxn>
                <a:cxn ang="0">
                  <a:pos x="54" y="300"/>
                </a:cxn>
                <a:cxn ang="0">
                  <a:pos x="54" y="300"/>
                </a:cxn>
                <a:cxn ang="0">
                  <a:pos x="74" y="280"/>
                </a:cxn>
                <a:cxn ang="0">
                  <a:pos x="94" y="266"/>
                </a:cxn>
                <a:cxn ang="0">
                  <a:pos x="142" y="236"/>
                </a:cxn>
                <a:cxn ang="0">
                  <a:pos x="142" y="236"/>
                </a:cxn>
                <a:cxn ang="0">
                  <a:pos x="156" y="228"/>
                </a:cxn>
                <a:cxn ang="0">
                  <a:pos x="168" y="216"/>
                </a:cxn>
                <a:cxn ang="0">
                  <a:pos x="178" y="204"/>
                </a:cxn>
                <a:cxn ang="0">
                  <a:pos x="186" y="192"/>
                </a:cxn>
                <a:cxn ang="0">
                  <a:pos x="202" y="166"/>
                </a:cxn>
                <a:cxn ang="0">
                  <a:pos x="216" y="144"/>
                </a:cxn>
                <a:cxn ang="0">
                  <a:pos x="216" y="144"/>
                </a:cxn>
                <a:cxn ang="0">
                  <a:pos x="230" y="126"/>
                </a:cxn>
                <a:cxn ang="0">
                  <a:pos x="246" y="110"/>
                </a:cxn>
                <a:cxn ang="0">
                  <a:pos x="266" y="96"/>
                </a:cxn>
                <a:cxn ang="0">
                  <a:pos x="288" y="82"/>
                </a:cxn>
                <a:cxn ang="0">
                  <a:pos x="288" y="82"/>
                </a:cxn>
                <a:cxn ang="0">
                  <a:pos x="298" y="72"/>
                </a:cxn>
                <a:cxn ang="0">
                  <a:pos x="310" y="64"/>
                </a:cxn>
                <a:cxn ang="0">
                  <a:pos x="328" y="44"/>
                </a:cxn>
                <a:cxn ang="0">
                  <a:pos x="340" y="28"/>
                </a:cxn>
                <a:cxn ang="0">
                  <a:pos x="344" y="22"/>
                </a:cxn>
                <a:cxn ang="0">
                  <a:pos x="322" y="0"/>
                </a:cxn>
              </a:cxnLst>
              <a:rect l="0" t="0" r="r" b="b"/>
              <a:pathLst>
                <a:path w="344" h="344">
                  <a:moveTo>
                    <a:pt x="322" y="0"/>
                  </a:moveTo>
                  <a:lnTo>
                    <a:pt x="322" y="0"/>
                  </a:lnTo>
                  <a:lnTo>
                    <a:pt x="316" y="4"/>
                  </a:lnTo>
                  <a:lnTo>
                    <a:pt x="300" y="16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48" y="78"/>
                  </a:lnTo>
                  <a:lnTo>
                    <a:pt x="234" y="98"/>
                  </a:lnTo>
                  <a:lnTo>
                    <a:pt x="218" y="114"/>
                  </a:lnTo>
                  <a:lnTo>
                    <a:pt x="200" y="128"/>
                  </a:lnTo>
                  <a:lnTo>
                    <a:pt x="200" y="128"/>
                  </a:lnTo>
                  <a:lnTo>
                    <a:pt x="178" y="142"/>
                  </a:lnTo>
                  <a:lnTo>
                    <a:pt x="152" y="158"/>
                  </a:lnTo>
                  <a:lnTo>
                    <a:pt x="140" y="166"/>
                  </a:lnTo>
                  <a:lnTo>
                    <a:pt x="128" y="176"/>
                  </a:lnTo>
                  <a:lnTo>
                    <a:pt x="116" y="188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78" y="250"/>
                  </a:lnTo>
                  <a:lnTo>
                    <a:pt x="64" y="270"/>
                  </a:lnTo>
                  <a:lnTo>
                    <a:pt x="44" y="290"/>
                  </a:lnTo>
                  <a:lnTo>
                    <a:pt x="44" y="290"/>
                  </a:lnTo>
                  <a:lnTo>
                    <a:pt x="24" y="310"/>
                  </a:lnTo>
                  <a:lnTo>
                    <a:pt x="10" y="32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8" y="334"/>
                  </a:lnTo>
                  <a:lnTo>
                    <a:pt x="34" y="32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74" y="280"/>
                  </a:lnTo>
                  <a:lnTo>
                    <a:pt x="94" y="266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56" y="228"/>
                  </a:lnTo>
                  <a:lnTo>
                    <a:pt x="168" y="216"/>
                  </a:lnTo>
                  <a:lnTo>
                    <a:pt x="178" y="204"/>
                  </a:lnTo>
                  <a:lnTo>
                    <a:pt x="186" y="192"/>
                  </a:lnTo>
                  <a:lnTo>
                    <a:pt x="202" y="16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30" y="126"/>
                  </a:lnTo>
                  <a:lnTo>
                    <a:pt x="246" y="110"/>
                  </a:lnTo>
                  <a:lnTo>
                    <a:pt x="266" y="96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8" y="72"/>
                  </a:lnTo>
                  <a:lnTo>
                    <a:pt x="310" y="64"/>
                  </a:lnTo>
                  <a:lnTo>
                    <a:pt x="328" y="44"/>
                  </a:lnTo>
                  <a:lnTo>
                    <a:pt x="340" y="28"/>
                  </a:lnTo>
                  <a:lnTo>
                    <a:pt x="344" y="2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0"/>
            <p:cNvSpPr>
              <a:spLocks/>
            </p:cNvSpPr>
            <p:nvPr/>
          </p:nvSpPr>
          <p:spPr bwMode="auto">
            <a:xfrm>
              <a:off x="4156075" y="3724275"/>
              <a:ext cx="120650" cy="120650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46" y="46"/>
                </a:cxn>
                <a:cxn ang="0">
                  <a:pos x="56" y="34"/>
                </a:cxn>
                <a:cxn ang="0">
                  <a:pos x="66" y="22"/>
                </a:cxn>
                <a:cxn ang="0">
                  <a:pos x="72" y="1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54" y="10"/>
                </a:cxn>
                <a:cxn ang="0">
                  <a:pos x="42" y="2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18" y="42"/>
                </a:cxn>
                <a:cxn ang="0">
                  <a:pos x="10" y="54"/>
                </a:cxn>
                <a:cxn ang="0">
                  <a:pos x="4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0" y="72"/>
                </a:cxn>
                <a:cxn ang="0">
                  <a:pos x="22" y="66"/>
                </a:cxn>
                <a:cxn ang="0">
                  <a:pos x="34" y="58"/>
                </a:cxn>
                <a:cxn ang="0">
                  <a:pos x="46" y="46"/>
                </a:cxn>
                <a:cxn ang="0">
                  <a:pos x="46" y="46"/>
                </a:cxn>
              </a:cxnLst>
              <a:rect l="0" t="0" r="r" b="b"/>
              <a:pathLst>
                <a:path w="76" h="76">
                  <a:moveTo>
                    <a:pt x="46" y="46"/>
                  </a:moveTo>
                  <a:lnTo>
                    <a:pt x="46" y="46"/>
                  </a:lnTo>
                  <a:lnTo>
                    <a:pt x="56" y="34"/>
                  </a:lnTo>
                  <a:lnTo>
                    <a:pt x="66" y="22"/>
                  </a:lnTo>
                  <a:lnTo>
                    <a:pt x="72" y="1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54" y="10"/>
                  </a:lnTo>
                  <a:lnTo>
                    <a:pt x="42" y="2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18" y="42"/>
                  </a:lnTo>
                  <a:lnTo>
                    <a:pt x="10" y="54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4" y="58"/>
                  </a:lnTo>
                  <a:lnTo>
                    <a:pt x="46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1"/>
            <p:cNvSpPr>
              <a:spLocks/>
            </p:cNvSpPr>
            <p:nvPr/>
          </p:nvSpPr>
          <p:spPr bwMode="auto">
            <a:xfrm>
              <a:off x="3692525" y="3368675"/>
              <a:ext cx="815975" cy="120650"/>
            </a:xfrm>
            <a:custGeom>
              <a:avLst/>
              <a:gdLst/>
              <a:ahLst/>
              <a:cxnLst>
                <a:cxn ang="0">
                  <a:pos x="26" y="48"/>
                </a:cxn>
                <a:cxn ang="0">
                  <a:pos x="48" y="52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138" y="56"/>
                </a:cxn>
                <a:cxn ang="0">
                  <a:pos x="204" y="72"/>
                </a:cxn>
                <a:cxn ang="0">
                  <a:pos x="218" y="74"/>
                </a:cxn>
                <a:cxn ang="0">
                  <a:pos x="258" y="74"/>
                </a:cxn>
                <a:cxn ang="0">
                  <a:pos x="304" y="64"/>
                </a:cxn>
                <a:cxn ang="0">
                  <a:pos x="328" y="58"/>
                </a:cxn>
                <a:cxn ang="0">
                  <a:pos x="368" y="56"/>
                </a:cxn>
                <a:cxn ang="0">
                  <a:pos x="416" y="66"/>
                </a:cxn>
                <a:cxn ang="0">
                  <a:pos x="432" y="68"/>
                </a:cxn>
                <a:cxn ang="0">
                  <a:pos x="472" y="68"/>
                </a:cxn>
                <a:cxn ang="0">
                  <a:pos x="504" y="64"/>
                </a:cxn>
                <a:cxn ang="0">
                  <a:pos x="514" y="54"/>
                </a:cxn>
                <a:cxn ang="0">
                  <a:pos x="504" y="12"/>
                </a:cxn>
                <a:cxn ang="0">
                  <a:pos x="496" y="12"/>
                </a:cxn>
                <a:cxn ang="0">
                  <a:pos x="446" y="8"/>
                </a:cxn>
                <a:cxn ang="0">
                  <a:pos x="416" y="10"/>
                </a:cxn>
                <a:cxn ang="0">
                  <a:pos x="392" y="16"/>
                </a:cxn>
                <a:cxn ang="0">
                  <a:pos x="348" y="20"/>
                </a:cxn>
                <a:cxn ang="0">
                  <a:pos x="304" y="12"/>
                </a:cxn>
                <a:cxn ang="0">
                  <a:pos x="282" y="6"/>
                </a:cxn>
                <a:cxn ang="0">
                  <a:pos x="232" y="0"/>
                </a:cxn>
                <a:cxn ang="0">
                  <a:pos x="204" y="4"/>
                </a:cxn>
                <a:cxn ang="0">
                  <a:pos x="172" y="12"/>
                </a:cxn>
                <a:cxn ang="0">
                  <a:pos x="120" y="22"/>
                </a:cxn>
                <a:cxn ang="0">
                  <a:pos x="102" y="20"/>
                </a:cxn>
                <a:cxn ang="0">
                  <a:pos x="48" y="24"/>
                </a:cxn>
                <a:cxn ang="0">
                  <a:pos x="26" y="28"/>
                </a:cxn>
                <a:cxn ang="0">
                  <a:pos x="26" y="48"/>
                </a:cxn>
              </a:cxnLst>
              <a:rect l="0" t="0" r="r" b="b"/>
              <a:pathLst>
                <a:path w="514" h="76">
                  <a:moveTo>
                    <a:pt x="26" y="48"/>
                  </a:moveTo>
                  <a:lnTo>
                    <a:pt x="26" y="48"/>
                  </a:lnTo>
                  <a:lnTo>
                    <a:pt x="34" y="50"/>
                  </a:lnTo>
                  <a:lnTo>
                    <a:pt x="48" y="52"/>
                  </a:lnTo>
                  <a:lnTo>
                    <a:pt x="7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20" y="54"/>
                  </a:lnTo>
                  <a:lnTo>
                    <a:pt x="138" y="56"/>
                  </a:lnTo>
                  <a:lnTo>
                    <a:pt x="172" y="6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18" y="74"/>
                  </a:lnTo>
                  <a:lnTo>
                    <a:pt x="232" y="76"/>
                  </a:lnTo>
                  <a:lnTo>
                    <a:pt x="258" y="74"/>
                  </a:lnTo>
                  <a:lnTo>
                    <a:pt x="282" y="70"/>
                  </a:lnTo>
                  <a:lnTo>
                    <a:pt x="304" y="64"/>
                  </a:lnTo>
                  <a:lnTo>
                    <a:pt x="328" y="58"/>
                  </a:lnTo>
                  <a:lnTo>
                    <a:pt x="328" y="58"/>
                  </a:lnTo>
                  <a:lnTo>
                    <a:pt x="348" y="56"/>
                  </a:lnTo>
                  <a:lnTo>
                    <a:pt x="368" y="56"/>
                  </a:lnTo>
                  <a:lnTo>
                    <a:pt x="392" y="60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32" y="68"/>
                  </a:lnTo>
                  <a:lnTo>
                    <a:pt x="446" y="68"/>
                  </a:lnTo>
                  <a:lnTo>
                    <a:pt x="472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14" y="62"/>
                  </a:lnTo>
                  <a:lnTo>
                    <a:pt x="514" y="54"/>
                  </a:lnTo>
                  <a:lnTo>
                    <a:pt x="514" y="14"/>
                  </a:lnTo>
                  <a:lnTo>
                    <a:pt x="504" y="12"/>
                  </a:lnTo>
                  <a:lnTo>
                    <a:pt x="504" y="12"/>
                  </a:lnTo>
                  <a:lnTo>
                    <a:pt x="496" y="12"/>
                  </a:lnTo>
                  <a:lnTo>
                    <a:pt x="474" y="8"/>
                  </a:lnTo>
                  <a:lnTo>
                    <a:pt x="446" y="8"/>
                  </a:lnTo>
                  <a:lnTo>
                    <a:pt x="432" y="8"/>
                  </a:lnTo>
                  <a:lnTo>
                    <a:pt x="416" y="10"/>
                  </a:lnTo>
                  <a:lnTo>
                    <a:pt x="416" y="10"/>
                  </a:lnTo>
                  <a:lnTo>
                    <a:pt x="392" y="16"/>
                  </a:lnTo>
                  <a:lnTo>
                    <a:pt x="368" y="20"/>
                  </a:lnTo>
                  <a:lnTo>
                    <a:pt x="348" y="20"/>
                  </a:lnTo>
                  <a:lnTo>
                    <a:pt x="328" y="18"/>
                  </a:lnTo>
                  <a:lnTo>
                    <a:pt x="304" y="12"/>
                  </a:lnTo>
                  <a:lnTo>
                    <a:pt x="304" y="12"/>
                  </a:lnTo>
                  <a:lnTo>
                    <a:pt x="282" y="6"/>
                  </a:lnTo>
                  <a:lnTo>
                    <a:pt x="258" y="2"/>
                  </a:lnTo>
                  <a:lnTo>
                    <a:pt x="232" y="0"/>
                  </a:lnTo>
                  <a:lnTo>
                    <a:pt x="218" y="2"/>
                  </a:lnTo>
                  <a:lnTo>
                    <a:pt x="204" y="4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38" y="20"/>
                  </a:lnTo>
                  <a:lnTo>
                    <a:pt x="120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72" y="20"/>
                  </a:lnTo>
                  <a:lnTo>
                    <a:pt x="48" y="24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0" y="3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42"/>
            <p:cNvSpPr>
              <a:spLocks/>
            </p:cNvSpPr>
            <p:nvPr/>
          </p:nvSpPr>
          <p:spPr bwMode="auto">
            <a:xfrm>
              <a:off x="3743325" y="3384550"/>
              <a:ext cx="746125" cy="88900"/>
            </a:xfrm>
            <a:custGeom>
              <a:avLst/>
              <a:gdLst/>
              <a:ahLst/>
              <a:cxnLst>
                <a:cxn ang="0">
                  <a:pos x="470" y="12"/>
                </a:cxn>
                <a:cxn ang="0">
                  <a:pos x="470" y="12"/>
                </a:cxn>
                <a:cxn ang="0">
                  <a:pos x="462" y="12"/>
                </a:cxn>
                <a:cxn ang="0">
                  <a:pos x="442" y="8"/>
                </a:cxn>
                <a:cxn ang="0">
                  <a:pos x="416" y="8"/>
                </a:cxn>
                <a:cxn ang="0">
                  <a:pos x="402" y="8"/>
                </a:cxn>
                <a:cxn ang="0">
                  <a:pos x="388" y="10"/>
                </a:cxn>
                <a:cxn ang="0">
                  <a:pos x="388" y="10"/>
                </a:cxn>
                <a:cxn ang="0">
                  <a:pos x="362" y="16"/>
                </a:cxn>
                <a:cxn ang="0">
                  <a:pos x="338" y="20"/>
                </a:cxn>
                <a:cxn ang="0">
                  <a:pos x="316" y="20"/>
                </a:cxn>
                <a:cxn ang="0">
                  <a:pos x="292" y="18"/>
                </a:cxn>
                <a:cxn ang="0">
                  <a:pos x="292" y="18"/>
                </a:cxn>
                <a:cxn ang="0">
                  <a:pos x="268" y="10"/>
                </a:cxn>
                <a:cxn ang="0">
                  <a:pos x="238" y="4"/>
                </a:cxn>
                <a:cxn ang="0">
                  <a:pos x="224" y="2"/>
                </a:cxn>
                <a:cxn ang="0">
                  <a:pos x="208" y="0"/>
                </a:cxn>
                <a:cxn ang="0">
                  <a:pos x="192" y="0"/>
                </a:cxn>
                <a:cxn ang="0">
                  <a:pos x="174" y="4"/>
                </a:cxn>
                <a:cxn ang="0">
                  <a:pos x="174" y="4"/>
                </a:cxn>
                <a:cxn ang="0">
                  <a:pos x="120" y="18"/>
                </a:cxn>
                <a:cxn ang="0">
                  <a:pos x="96" y="2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40" y="20"/>
                </a:cxn>
                <a:cxn ang="0">
                  <a:pos x="18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8" y="32"/>
                </a:cxn>
                <a:cxn ang="0">
                  <a:pos x="40" y="36"/>
                </a:cxn>
                <a:cxn ang="0">
                  <a:pos x="68" y="36"/>
                </a:cxn>
                <a:cxn ang="0">
                  <a:pos x="68" y="36"/>
                </a:cxn>
                <a:cxn ang="0">
                  <a:pos x="96" y="36"/>
                </a:cxn>
                <a:cxn ang="0">
                  <a:pos x="120" y="38"/>
                </a:cxn>
                <a:cxn ang="0">
                  <a:pos x="174" y="52"/>
                </a:cxn>
                <a:cxn ang="0">
                  <a:pos x="174" y="52"/>
                </a:cxn>
                <a:cxn ang="0">
                  <a:pos x="192" y="56"/>
                </a:cxn>
                <a:cxn ang="0">
                  <a:pos x="208" y="56"/>
                </a:cxn>
                <a:cxn ang="0">
                  <a:pos x="224" y="54"/>
                </a:cxn>
                <a:cxn ang="0">
                  <a:pos x="238" y="52"/>
                </a:cxn>
                <a:cxn ang="0">
                  <a:pos x="268" y="46"/>
                </a:cxn>
                <a:cxn ang="0">
                  <a:pos x="292" y="38"/>
                </a:cxn>
                <a:cxn ang="0">
                  <a:pos x="292" y="38"/>
                </a:cxn>
                <a:cxn ang="0">
                  <a:pos x="316" y="36"/>
                </a:cxn>
                <a:cxn ang="0">
                  <a:pos x="338" y="36"/>
                </a:cxn>
                <a:cxn ang="0">
                  <a:pos x="362" y="40"/>
                </a:cxn>
                <a:cxn ang="0">
                  <a:pos x="388" y="46"/>
                </a:cxn>
                <a:cxn ang="0">
                  <a:pos x="388" y="46"/>
                </a:cxn>
                <a:cxn ang="0">
                  <a:pos x="402" y="48"/>
                </a:cxn>
                <a:cxn ang="0">
                  <a:pos x="416" y="48"/>
                </a:cxn>
                <a:cxn ang="0">
                  <a:pos x="442" y="48"/>
                </a:cxn>
                <a:cxn ang="0">
                  <a:pos x="462" y="44"/>
                </a:cxn>
                <a:cxn ang="0">
                  <a:pos x="470" y="44"/>
                </a:cxn>
                <a:cxn ang="0">
                  <a:pos x="470" y="12"/>
                </a:cxn>
              </a:cxnLst>
              <a:rect l="0" t="0" r="r" b="b"/>
              <a:pathLst>
                <a:path w="470" h="56">
                  <a:moveTo>
                    <a:pt x="470" y="12"/>
                  </a:moveTo>
                  <a:lnTo>
                    <a:pt x="470" y="12"/>
                  </a:lnTo>
                  <a:lnTo>
                    <a:pt x="462" y="12"/>
                  </a:lnTo>
                  <a:lnTo>
                    <a:pt x="442" y="8"/>
                  </a:lnTo>
                  <a:lnTo>
                    <a:pt x="416" y="8"/>
                  </a:lnTo>
                  <a:lnTo>
                    <a:pt x="402" y="8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62" y="16"/>
                  </a:lnTo>
                  <a:lnTo>
                    <a:pt x="338" y="20"/>
                  </a:lnTo>
                  <a:lnTo>
                    <a:pt x="316" y="20"/>
                  </a:lnTo>
                  <a:lnTo>
                    <a:pt x="292" y="18"/>
                  </a:lnTo>
                  <a:lnTo>
                    <a:pt x="292" y="18"/>
                  </a:lnTo>
                  <a:lnTo>
                    <a:pt x="268" y="10"/>
                  </a:lnTo>
                  <a:lnTo>
                    <a:pt x="238" y="4"/>
                  </a:lnTo>
                  <a:lnTo>
                    <a:pt x="224" y="2"/>
                  </a:lnTo>
                  <a:lnTo>
                    <a:pt x="208" y="0"/>
                  </a:lnTo>
                  <a:lnTo>
                    <a:pt x="192" y="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40" y="20"/>
                  </a:lnTo>
                  <a:lnTo>
                    <a:pt x="18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8" y="32"/>
                  </a:lnTo>
                  <a:lnTo>
                    <a:pt x="40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96" y="36"/>
                  </a:lnTo>
                  <a:lnTo>
                    <a:pt x="120" y="38"/>
                  </a:lnTo>
                  <a:lnTo>
                    <a:pt x="174" y="52"/>
                  </a:lnTo>
                  <a:lnTo>
                    <a:pt x="174" y="52"/>
                  </a:lnTo>
                  <a:lnTo>
                    <a:pt x="192" y="56"/>
                  </a:lnTo>
                  <a:lnTo>
                    <a:pt x="208" y="56"/>
                  </a:lnTo>
                  <a:lnTo>
                    <a:pt x="224" y="54"/>
                  </a:lnTo>
                  <a:lnTo>
                    <a:pt x="238" y="52"/>
                  </a:lnTo>
                  <a:lnTo>
                    <a:pt x="268" y="46"/>
                  </a:lnTo>
                  <a:lnTo>
                    <a:pt x="292" y="38"/>
                  </a:lnTo>
                  <a:lnTo>
                    <a:pt x="292" y="38"/>
                  </a:lnTo>
                  <a:lnTo>
                    <a:pt x="316" y="36"/>
                  </a:lnTo>
                  <a:lnTo>
                    <a:pt x="338" y="36"/>
                  </a:lnTo>
                  <a:lnTo>
                    <a:pt x="362" y="40"/>
                  </a:lnTo>
                  <a:lnTo>
                    <a:pt x="388" y="46"/>
                  </a:lnTo>
                  <a:lnTo>
                    <a:pt x="388" y="46"/>
                  </a:lnTo>
                  <a:lnTo>
                    <a:pt x="402" y="48"/>
                  </a:lnTo>
                  <a:lnTo>
                    <a:pt x="416" y="48"/>
                  </a:lnTo>
                  <a:lnTo>
                    <a:pt x="442" y="48"/>
                  </a:lnTo>
                  <a:lnTo>
                    <a:pt x="462" y="44"/>
                  </a:lnTo>
                  <a:lnTo>
                    <a:pt x="470" y="44"/>
                  </a:lnTo>
                  <a:lnTo>
                    <a:pt x="470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3"/>
            <p:cNvSpPr>
              <a:spLocks/>
            </p:cNvSpPr>
            <p:nvPr/>
          </p:nvSpPr>
          <p:spPr bwMode="auto">
            <a:xfrm>
              <a:off x="3984625" y="3413125"/>
              <a:ext cx="168275" cy="31750"/>
            </a:xfrm>
            <a:custGeom>
              <a:avLst/>
              <a:gdLst/>
              <a:ahLst/>
              <a:cxnLst>
                <a:cxn ang="0">
                  <a:pos x="52" y="20"/>
                </a:cxn>
                <a:cxn ang="0">
                  <a:pos x="52" y="20"/>
                </a:cxn>
                <a:cxn ang="0">
                  <a:pos x="70" y="20"/>
                </a:cxn>
                <a:cxn ang="0">
                  <a:pos x="84" y="18"/>
                </a:cxn>
                <a:cxn ang="0">
                  <a:pos x="96" y="14"/>
                </a:cxn>
                <a:cxn ang="0">
                  <a:pos x="106" y="10"/>
                </a:cxn>
                <a:cxn ang="0">
                  <a:pos x="106" y="10"/>
                </a:cxn>
                <a:cxn ang="0">
                  <a:pos x="96" y="6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4"/>
                </a:cxn>
                <a:cxn ang="0">
                  <a:pos x="22" y="18"/>
                </a:cxn>
                <a:cxn ang="0">
                  <a:pos x="36" y="20"/>
                </a:cxn>
                <a:cxn ang="0">
                  <a:pos x="52" y="20"/>
                </a:cxn>
                <a:cxn ang="0">
                  <a:pos x="52" y="20"/>
                </a:cxn>
              </a:cxnLst>
              <a:rect l="0" t="0" r="r" b="b"/>
              <a:pathLst>
                <a:path w="106" h="20">
                  <a:moveTo>
                    <a:pt x="52" y="20"/>
                  </a:moveTo>
                  <a:lnTo>
                    <a:pt x="52" y="20"/>
                  </a:lnTo>
                  <a:lnTo>
                    <a:pt x="70" y="20"/>
                  </a:lnTo>
                  <a:lnTo>
                    <a:pt x="84" y="18"/>
                  </a:lnTo>
                  <a:lnTo>
                    <a:pt x="96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6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8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22" y="18"/>
                  </a:lnTo>
                  <a:lnTo>
                    <a:pt x="36" y="20"/>
                  </a:lnTo>
                  <a:lnTo>
                    <a:pt x="52" y="20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44"/>
            <p:cNvSpPr>
              <a:spLocks/>
            </p:cNvSpPr>
            <p:nvPr/>
          </p:nvSpPr>
          <p:spPr bwMode="auto">
            <a:xfrm>
              <a:off x="3949700" y="2806700"/>
              <a:ext cx="603250" cy="603250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24" y="46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84" y="110"/>
                </a:cxn>
                <a:cxn ang="0">
                  <a:pos x="120" y="168"/>
                </a:cxn>
                <a:cxn ang="0">
                  <a:pos x="128" y="180"/>
                </a:cxn>
                <a:cxn ang="0">
                  <a:pos x="156" y="208"/>
                </a:cxn>
                <a:cxn ang="0">
                  <a:pos x="196" y="234"/>
                </a:cxn>
                <a:cxn ang="0">
                  <a:pos x="216" y="246"/>
                </a:cxn>
                <a:cxn ang="0">
                  <a:pos x="248" y="274"/>
                </a:cxn>
                <a:cxn ang="0">
                  <a:pos x="276" y="314"/>
                </a:cxn>
                <a:cxn ang="0">
                  <a:pos x="284" y="326"/>
                </a:cxn>
                <a:cxn ang="0">
                  <a:pos x="314" y="356"/>
                </a:cxn>
                <a:cxn ang="0">
                  <a:pos x="338" y="374"/>
                </a:cxn>
                <a:cxn ang="0">
                  <a:pos x="352" y="374"/>
                </a:cxn>
                <a:cxn ang="0">
                  <a:pos x="374" y="340"/>
                </a:cxn>
                <a:cxn ang="0">
                  <a:pos x="370" y="332"/>
                </a:cxn>
                <a:cxn ang="0">
                  <a:pos x="338" y="294"/>
                </a:cxn>
                <a:cxn ang="0">
                  <a:pos x="314" y="276"/>
                </a:cxn>
                <a:cxn ang="0">
                  <a:pos x="292" y="262"/>
                </a:cxn>
                <a:cxn ang="0">
                  <a:pos x="260" y="234"/>
                </a:cxn>
                <a:cxn ang="0">
                  <a:pos x="234" y="196"/>
                </a:cxn>
                <a:cxn ang="0">
                  <a:pos x="222" y="176"/>
                </a:cxn>
                <a:cxn ang="0">
                  <a:pos x="190" y="136"/>
                </a:cxn>
                <a:cxn ang="0">
                  <a:pos x="168" y="120"/>
                </a:cxn>
                <a:cxn ang="0">
                  <a:pos x="140" y="104"/>
                </a:cxn>
                <a:cxn ang="0">
                  <a:pos x="98" y="74"/>
                </a:cxn>
                <a:cxn ang="0">
                  <a:pos x="84" y="60"/>
                </a:cxn>
                <a:cxn ang="0">
                  <a:pos x="46" y="24"/>
                </a:cxn>
                <a:cxn ang="0">
                  <a:pos x="26" y="12"/>
                </a:cxn>
                <a:cxn ang="0">
                  <a:pos x="12" y="26"/>
                </a:cxn>
              </a:cxnLst>
              <a:rect l="0" t="0" r="r" b="b"/>
              <a:pathLst>
                <a:path w="380" h="380">
                  <a:moveTo>
                    <a:pt x="12" y="26"/>
                  </a:moveTo>
                  <a:lnTo>
                    <a:pt x="12" y="26"/>
                  </a:lnTo>
                  <a:lnTo>
                    <a:pt x="16" y="32"/>
                  </a:lnTo>
                  <a:lnTo>
                    <a:pt x="24" y="46"/>
                  </a:lnTo>
                  <a:lnTo>
                    <a:pt x="38" y="6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98"/>
                  </a:lnTo>
                  <a:lnTo>
                    <a:pt x="84" y="110"/>
                  </a:lnTo>
                  <a:lnTo>
                    <a:pt x="104" y="140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8" y="180"/>
                  </a:lnTo>
                  <a:lnTo>
                    <a:pt x="138" y="190"/>
                  </a:lnTo>
                  <a:lnTo>
                    <a:pt x="156" y="208"/>
                  </a:lnTo>
                  <a:lnTo>
                    <a:pt x="176" y="222"/>
                  </a:lnTo>
                  <a:lnTo>
                    <a:pt x="196" y="234"/>
                  </a:lnTo>
                  <a:lnTo>
                    <a:pt x="216" y="246"/>
                  </a:lnTo>
                  <a:lnTo>
                    <a:pt x="216" y="246"/>
                  </a:lnTo>
                  <a:lnTo>
                    <a:pt x="234" y="260"/>
                  </a:lnTo>
                  <a:lnTo>
                    <a:pt x="248" y="274"/>
                  </a:lnTo>
                  <a:lnTo>
                    <a:pt x="262" y="292"/>
                  </a:lnTo>
                  <a:lnTo>
                    <a:pt x="276" y="314"/>
                  </a:lnTo>
                  <a:lnTo>
                    <a:pt x="276" y="314"/>
                  </a:lnTo>
                  <a:lnTo>
                    <a:pt x="284" y="326"/>
                  </a:lnTo>
                  <a:lnTo>
                    <a:pt x="294" y="336"/>
                  </a:lnTo>
                  <a:lnTo>
                    <a:pt x="314" y="356"/>
                  </a:lnTo>
                  <a:lnTo>
                    <a:pt x="330" y="368"/>
                  </a:lnTo>
                  <a:lnTo>
                    <a:pt x="338" y="374"/>
                  </a:lnTo>
                  <a:lnTo>
                    <a:pt x="346" y="380"/>
                  </a:lnTo>
                  <a:lnTo>
                    <a:pt x="352" y="374"/>
                  </a:lnTo>
                  <a:lnTo>
                    <a:pt x="380" y="346"/>
                  </a:lnTo>
                  <a:lnTo>
                    <a:pt x="374" y="340"/>
                  </a:lnTo>
                  <a:lnTo>
                    <a:pt x="374" y="340"/>
                  </a:lnTo>
                  <a:lnTo>
                    <a:pt x="370" y="332"/>
                  </a:lnTo>
                  <a:lnTo>
                    <a:pt x="356" y="314"/>
                  </a:lnTo>
                  <a:lnTo>
                    <a:pt x="338" y="294"/>
                  </a:lnTo>
                  <a:lnTo>
                    <a:pt x="326" y="284"/>
                  </a:lnTo>
                  <a:lnTo>
                    <a:pt x="314" y="276"/>
                  </a:lnTo>
                  <a:lnTo>
                    <a:pt x="314" y="276"/>
                  </a:lnTo>
                  <a:lnTo>
                    <a:pt x="292" y="262"/>
                  </a:lnTo>
                  <a:lnTo>
                    <a:pt x="274" y="248"/>
                  </a:lnTo>
                  <a:lnTo>
                    <a:pt x="260" y="234"/>
                  </a:lnTo>
                  <a:lnTo>
                    <a:pt x="246" y="21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22" y="176"/>
                  </a:lnTo>
                  <a:lnTo>
                    <a:pt x="208" y="156"/>
                  </a:lnTo>
                  <a:lnTo>
                    <a:pt x="190" y="136"/>
                  </a:lnTo>
                  <a:lnTo>
                    <a:pt x="180" y="128"/>
                  </a:lnTo>
                  <a:lnTo>
                    <a:pt x="168" y="120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10" y="84"/>
                  </a:lnTo>
                  <a:lnTo>
                    <a:pt x="98" y="7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4" y="38"/>
                  </a:lnTo>
                  <a:lnTo>
                    <a:pt x="46" y="24"/>
                  </a:lnTo>
                  <a:lnTo>
                    <a:pt x="32" y="16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45"/>
            <p:cNvSpPr>
              <a:spLocks/>
            </p:cNvSpPr>
            <p:nvPr/>
          </p:nvSpPr>
          <p:spPr bwMode="auto">
            <a:xfrm>
              <a:off x="3984625" y="2841625"/>
              <a:ext cx="546100" cy="546100"/>
            </a:xfrm>
            <a:custGeom>
              <a:avLst/>
              <a:gdLst/>
              <a:ahLst/>
              <a:cxnLst>
                <a:cxn ang="0">
                  <a:pos x="344" y="322"/>
                </a:cxn>
                <a:cxn ang="0">
                  <a:pos x="344" y="322"/>
                </a:cxn>
                <a:cxn ang="0">
                  <a:pos x="340" y="316"/>
                </a:cxn>
                <a:cxn ang="0">
                  <a:pos x="328" y="300"/>
                </a:cxn>
                <a:cxn ang="0">
                  <a:pos x="310" y="280"/>
                </a:cxn>
                <a:cxn ang="0">
                  <a:pos x="298" y="272"/>
                </a:cxn>
                <a:cxn ang="0">
                  <a:pos x="288" y="262"/>
                </a:cxn>
                <a:cxn ang="0">
                  <a:pos x="288" y="262"/>
                </a:cxn>
                <a:cxn ang="0">
                  <a:pos x="266" y="248"/>
                </a:cxn>
                <a:cxn ang="0">
                  <a:pos x="246" y="234"/>
                </a:cxn>
                <a:cxn ang="0">
                  <a:pos x="230" y="218"/>
                </a:cxn>
                <a:cxn ang="0">
                  <a:pos x="216" y="200"/>
                </a:cxn>
                <a:cxn ang="0">
                  <a:pos x="216" y="200"/>
                </a:cxn>
                <a:cxn ang="0">
                  <a:pos x="202" y="178"/>
                </a:cxn>
                <a:cxn ang="0">
                  <a:pos x="186" y="152"/>
                </a:cxn>
                <a:cxn ang="0">
                  <a:pos x="178" y="140"/>
                </a:cxn>
                <a:cxn ang="0">
                  <a:pos x="168" y="128"/>
                </a:cxn>
                <a:cxn ang="0">
                  <a:pos x="156" y="116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94" y="78"/>
                </a:cxn>
                <a:cxn ang="0">
                  <a:pos x="74" y="64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4" y="24"/>
                </a:cxn>
                <a:cxn ang="0">
                  <a:pos x="18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24" y="34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64" y="74"/>
                </a:cxn>
                <a:cxn ang="0">
                  <a:pos x="78" y="94"/>
                </a:cxn>
                <a:cxn ang="0">
                  <a:pos x="108" y="142"/>
                </a:cxn>
                <a:cxn ang="0">
                  <a:pos x="108" y="142"/>
                </a:cxn>
                <a:cxn ang="0">
                  <a:pos x="116" y="156"/>
                </a:cxn>
                <a:cxn ang="0">
                  <a:pos x="128" y="168"/>
                </a:cxn>
                <a:cxn ang="0">
                  <a:pos x="140" y="178"/>
                </a:cxn>
                <a:cxn ang="0">
                  <a:pos x="152" y="186"/>
                </a:cxn>
                <a:cxn ang="0">
                  <a:pos x="178" y="202"/>
                </a:cxn>
                <a:cxn ang="0">
                  <a:pos x="200" y="216"/>
                </a:cxn>
                <a:cxn ang="0">
                  <a:pos x="200" y="216"/>
                </a:cxn>
                <a:cxn ang="0">
                  <a:pos x="218" y="230"/>
                </a:cxn>
                <a:cxn ang="0">
                  <a:pos x="234" y="246"/>
                </a:cxn>
                <a:cxn ang="0">
                  <a:pos x="248" y="266"/>
                </a:cxn>
                <a:cxn ang="0">
                  <a:pos x="262" y="288"/>
                </a:cxn>
                <a:cxn ang="0">
                  <a:pos x="262" y="288"/>
                </a:cxn>
                <a:cxn ang="0">
                  <a:pos x="272" y="298"/>
                </a:cxn>
                <a:cxn ang="0">
                  <a:pos x="280" y="310"/>
                </a:cxn>
                <a:cxn ang="0">
                  <a:pos x="300" y="328"/>
                </a:cxn>
                <a:cxn ang="0">
                  <a:pos x="316" y="340"/>
                </a:cxn>
                <a:cxn ang="0">
                  <a:pos x="322" y="344"/>
                </a:cxn>
                <a:cxn ang="0">
                  <a:pos x="344" y="322"/>
                </a:cxn>
              </a:cxnLst>
              <a:rect l="0" t="0" r="r" b="b"/>
              <a:pathLst>
                <a:path w="344" h="344">
                  <a:moveTo>
                    <a:pt x="344" y="322"/>
                  </a:moveTo>
                  <a:lnTo>
                    <a:pt x="344" y="322"/>
                  </a:lnTo>
                  <a:lnTo>
                    <a:pt x="340" y="316"/>
                  </a:lnTo>
                  <a:lnTo>
                    <a:pt x="328" y="300"/>
                  </a:lnTo>
                  <a:lnTo>
                    <a:pt x="310" y="280"/>
                  </a:lnTo>
                  <a:lnTo>
                    <a:pt x="298" y="27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66" y="248"/>
                  </a:lnTo>
                  <a:lnTo>
                    <a:pt x="246" y="234"/>
                  </a:lnTo>
                  <a:lnTo>
                    <a:pt x="230" y="218"/>
                  </a:lnTo>
                  <a:lnTo>
                    <a:pt x="216" y="200"/>
                  </a:lnTo>
                  <a:lnTo>
                    <a:pt x="216" y="200"/>
                  </a:lnTo>
                  <a:lnTo>
                    <a:pt x="202" y="178"/>
                  </a:lnTo>
                  <a:lnTo>
                    <a:pt x="186" y="152"/>
                  </a:lnTo>
                  <a:lnTo>
                    <a:pt x="178" y="140"/>
                  </a:lnTo>
                  <a:lnTo>
                    <a:pt x="168" y="128"/>
                  </a:lnTo>
                  <a:lnTo>
                    <a:pt x="156" y="11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94" y="78"/>
                  </a:lnTo>
                  <a:lnTo>
                    <a:pt x="74" y="6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4" y="2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24" y="3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4" y="74"/>
                  </a:lnTo>
                  <a:lnTo>
                    <a:pt x="78" y="9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6" y="156"/>
                  </a:lnTo>
                  <a:lnTo>
                    <a:pt x="128" y="168"/>
                  </a:lnTo>
                  <a:lnTo>
                    <a:pt x="140" y="178"/>
                  </a:lnTo>
                  <a:lnTo>
                    <a:pt x="152" y="186"/>
                  </a:lnTo>
                  <a:lnTo>
                    <a:pt x="178" y="202"/>
                  </a:lnTo>
                  <a:lnTo>
                    <a:pt x="200" y="216"/>
                  </a:lnTo>
                  <a:lnTo>
                    <a:pt x="200" y="216"/>
                  </a:lnTo>
                  <a:lnTo>
                    <a:pt x="218" y="230"/>
                  </a:lnTo>
                  <a:lnTo>
                    <a:pt x="234" y="246"/>
                  </a:lnTo>
                  <a:lnTo>
                    <a:pt x="248" y="26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72" y="298"/>
                  </a:lnTo>
                  <a:lnTo>
                    <a:pt x="280" y="310"/>
                  </a:lnTo>
                  <a:lnTo>
                    <a:pt x="300" y="328"/>
                  </a:lnTo>
                  <a:lnTo>
                    <a:pt x="316" y="340"/>
                  </a:lnTo>
                  <a:lnTo>
                    <a:pt x="322" y="344"/>
                  </a:lnTo>
                  <a:lnTo>
                    <a:pt x="344" y="32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46"/>
            <p:cNvSpPr>
              <a:spLocks/>
            </p:cNvSpPr>
            <p:nvPr/>
          </p:nvSpPr>
          <p:spPr bwMode="auto">
            <a:xfrm>
              <a:off x="4156075" y="3013075"/>
              <a:ext cx="120650" cy="120650"/>
            </a:xfrm>
            <a:custGeom>
              <a:avLst/>
              <a:gdLst/>
              <a:ahLst/>
              <a:cxnLst>
                <a:cxn ang="0">
                  <a:pos x="30" y="46"/>
                </a:cxn>
                <a:cxn ang="0">
                  <a:pos x="30" y="46"/>
                </a:cxn>
                <a:cxn ang="0">
                  <a:pos x="42" y="56"/>
                </a:cxn>
                <a:cxn ang="0">
                  <a:pos x="54" y="66"/>
                </a:cxn>
                <a:cxn ang="0">
                  <a:pos x="66" y="72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72" y="66"/>
                </a:cxn>
                <a:cxn ang="0">
                  <a:pos x="66" y="54"/>
                </a:cxn>
                <a:cxn ang="0">
                  <a:pos x="56" y="42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34" y="18"/>
                </a:cxn>
                <a:cxn ang="0">
                  <a:pos x="22" y="10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0" y="22"/>
                </a:cxn>
                <a:cxn ang="0">
                  <a:pos x="18" y="34"/>
                </a:cxn>
                <a:cxn ang="0">
                  <a:pos x="30" y="46"/>
                </a:cxn>
                <a:cxn ang="0">
                  <a:pos x="30" y="46"/>
                </a:cxn>
              </a:cxnLst>
              <a:rect l="0" t="0" r="r" b="b"/>
              <a:pathLst>
                <a:path w="76" h="76">
                  <a:moveTo>
                    <a:pt x="30" y="46"/>
                  </a:moveTo>
                  <a:lnTo>
                    <a:pt x="30" y="46"/>
                  </a:lnTo>
                  <a:lnTo>
                    <a:pt x="42" y="56"/>
                  </a:lnTo>
                  <a:lnTo>
                    <a:pt x="54" y="66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56" y="4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34" y="18"/>
                  </a:lnTo>
                  <a:lnTo>
                    <a:pt x="22" y="10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22"/>
                  </a:lnTo>
                  <a:lnTo>
                    <a:pt x="18" y="34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7"/>
            <p:cNvSpPr>
              <a:spLocks/>
            </p:cNvSpPr>
            <p:nvPr/>
          </p:nvSpPr>
          <p:spPr bwMode="auto">
            <a:xfrm>
              <a:off x="4235450" y="2616200"/>
              <a:ext cx="346075" cy="768350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4" y="50"/>
                </a:cxn>
                <a:cxn ang="0">
                  <a:pos x="22" y="100"/>
                </a:cxn>
                <a:cxn ang="0">
                  <a:pos x="22" y="100"/>
                </a:cxn>
                <a:cxn ang="0">
                  <a:pos x="36" y="134"/>
                </a:cxn>
                <a:cxn ang="0">
                  <a:pos x="46" y="202"/>
                </a:cxn>
                <a:cxn ang="0">
                  <a:pos x="50" y="216"/>
                </a:cxn>
                <a:cxn ang="0">
                  <a:pos x="64" y="252"/>
                </a:cxn>
                <a:cxn ang="0">
                  <a:pos x="92" y="292"/>
                </a:cxn>
                <a:cxn ang="0">
                  <a:pos x="106" y="310"/>
                </a:cxn>
                <a:cxn ang="0">
                  <a:pos x="124" y="348"/>
                </a:cxn>
                <a:cxn ang="0">
                  <a:pos x="134" y="396"/>
                </a:cxn>
                <a:cxn ang="0">
                  <a:pos x="138" y="410"/>
                </a:cxn>
                <a:cxn ang="0">
                  <a:pos x="154" y="448"/>
                </a:cxn>
                <a:cxn ang="0">
                  <a:pos x="170" y="476"/>
                </a:cxn>
                <a:cxn ang="0">
                  <a:pos x="182" y="480"/>
                </a:cxn>
                <a:cxn ang="0">
                  <a:pos x="216" y="456"/>
                </a:cxn>
                <a:cxn ang="0">
                  <a:pos x="214" y="448"/>
                </a:cxn>
                <a:cxn ang="0">
                  <a:pos x="200" y="400"/>
                </a:cxn>
                <a:cxn ang="0">
                  <a:pos x="184" y="374"/>
                </a:cxn>
                <a:cxn ang="0">
                  <a:pos x="170" y="354"/>
                </a:cxn>
                <a:cxn ang="0">
                  <a:pos x="150" y="314"/>
                </a:cxn>
                <a:cxn ang="0">
                  <a:pos x="140" y="272"/>
                </a:cxn>
                <a:cxn ang="0">
                  <a:pos x="138" y="248"/>
                </a:cxn>
                <a:cxn ang="0">
                  <a:pos x="124" y="200"/>
                </a:cxn>
                <a:cxn ang="0">
                  <a:pos x="110" y="176"/>
                </a:cxn>
                <a:cxn ang="0">
                  <a:pos x="90" y="148"/>
                </a:cxn>
                <a:cxn ang="0">
                  <a:pos x="62" y="104"/>
                </a:cxn>
                <a:cxn ang="0">
                  <a:pos x="54" y="86"/>
                </a:cxn>
                <a:cxn ang="0">
                  <a:pos x="32" y="40"/>
                </a:cxn>
                <a:cxn ang="0">
                  <a:pos x="20" y="22"/>
                </a:cxn>
                <a:cxn ang="0">
                  <a:pos x="2" y="28"/>
                </a:cxn>
              </a:cxnLst>
              <a:rect l="0" t="0" r="r" b="b"/>
              <a:pathLst>
                <a:path w="218" h="484">
                  <a:moveTo>
                    <a:pt x="2" y="28"/>
                  </a:moveTo>
                  <a:lnTo>
                    <a:pt x="2" y="28"/>
                  </a:lnTo>
                  <a:lnTo>
                    <a:pt x="2" y="36"/>
                  </a:lnTo>
                  <a:lnTo>
                    <a:pt x="4" y="50"/>
                  </a:lnTo>
                  <a:lnTo>
                    <a:pt x="12" y="7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42" y="170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50" y="216"/>
                  </a:lnTo>
                  <a:lnTo>
                    <a:pt x="54" y="228"/>
                  </a:lnTo>
                  <a:lnTo>
                    <a:pt x="64" y="252"/>
                  </a:lnTo>
                  <a:lnTo>
                    <a:pt x="78" y="272"/>
                  </a:lnTo>
                  <a:lnTo>
                    <a:pt x="92" y="292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6" y="328"/>
                  </a:lnTo>
                  <a:lnTo>
                    <a:pt x="124" y="348"/>
                  </a:lnTo>
                  <a:lnTo>
                    <a:pt x="130" y="370"/>
                  </a:lnTo>
                  <a:lnTo>
                    <a:pt x="134" y="396"/>
                  </a:lnTo>
                  <a:lnTo>
                    <a:pt x="134" y="396"/>
                  </a:lnTo>
                  <a:lnTo>
                    <a:pt x="138" y="410"/>
                  </a:lnTo>
                  <a:lnTo>
                    <a:pt x="142" y="424"/>
                  </a:lnTo>
                  <a:lnTo>
                    <a:pt x="154" y="448"/>
                  </a:lnTo>
                  <a:lnTo>
                    <a:pt x="164" y="466"/>
                  </a:lnTo>
                  <a:lnTo>
                    <a:pt x="170" y="476"/>
                  </a:lnTo>
                  <a:lnTo>
                    <a:pt x="174" y="484"/>
                  </a:lnTo>
                  <a:lnTo>
                    <a:pt x="182" y="480"/>
                  </a:lnTo>
                  <a:lnTo>
                    <a:pt x="218" y="466"/>
                  </a:lnTo>
                  <a:lnTo>
                    <a:pt x="216" y="456"/>
                  </a:lnTo>
                  <a:lnTo>
                    <a:pt x="216" y="456"/>
                  </a:lnTo>
                  <a:lnTo>
                    <a:pt x="214" y="448"/>
                  </a:lnTo>
                  <a:lnTo>
                    <a:pt x="208" y="426"/>
                  </a:lnTo>
                  <a:lnTo>
                    <a:pt x="200" y="400"/>
                  </a:lnTo>
                  <a:lnTo>
                    <a:pt x="192" y="388"/>
                  </a:lnTo>
                  <a:lnTo>
                    <a:pt x="184" y="374"/>
                  </a:lnTo>
                  <a:lnTo>
                    <a:pt x="184" y="374"/>
                  </a:lnTo>
                  <a:lnTo>
                    <a:pt x="170" y="354"/>
                  </a:lnTo>
                  <a:lnTo>
                    <a:pt x="158" y="334"/>
                  </a:lnTo>
                  <a:lnTo>
                    <a:pt x="150" y="314"/>
                  </a:lnTo>
                  <a:lnTo>
                    <a:pt x="144" y="294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8" y="248"/>
                  </a:lnTo>
                  <a:lnTo>
                    <a:pt x="132" y="224"/>
                  </a:lnTo>
                  <a:lnTo>
                    <a:pt x="124" y="200"/>
                  </a:lnTo>
                  <a:lnTo>
                    <a:pt x="118" y="188"/>
                  </a:lnTo>
                  <a:lnTo>
                    <a:pt x="110" y="176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70" y="120"/>
                  </a:lnTo>
                  <a:lnTo>
                    <a:pt x="62" y="104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44" y="60"/>
                  </a:lnTo>
                  <a:lnTo>
                    <a:pt x="32" y="40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48"/>
            <p:cNvSpPr>
              <a:spLocks/>
            </p:cNvSpPr>
            <p:nvPr/>
          </p:nvSpPr>
          <p:spPr bwMode="auto">
            <a:xfrm>
              <a:off x="4254500" y="2660650"/>
              <a:ext cx="307975" cy="701675"/>
            </a:xfrm>
            <a:custGeom>
              <a:avLst/>
              <a:gdLst/>
              <a:ahLst/>
              <a:cxnLst>
                <a:cxn ang="0">
                  <a:pos x="194" y="430"/>
                </a:cxn>
                <a:cxn ang="0">
                  <a:pos x="194" y="430"/>
                </a:cxn>
                <a:cxn ang="0">
                  <a:pos x="192" y="422"/>
                </a:cxn>
                <a:cxn ang="0">
                  <a:pos x="188" y="402"/>
                </a:cxn>
                <a:cxn ang="0">
                  <a:pos x="178" y="378"/>
                </a:cxn>
                <a:cxn ang="0">
                  <a:pos x="172" y="366"/>
                </a:cxn>
                <a:cxn ang="0">
                  <a:pos x="164" y="354"/>
                </a:cxn>
                <a:cxn ang="0">
                  <a:pos x="164" y="354"/>
                </a:cxn>
                <a:cxn ang="0">
                  <a:pos x="150" y="332"/>
                </a:cxn>
                <a:cxn ang="0">
                  <a:pos x="138" y="312"/>
                </a:cxn>
                <a:cxn ang="0">
                  <a:pos x="128" y="290"/>
                </a:cxn>
                <a:cxn ang="0">
                  <a:pos x="122" y="268"/>
                </a:cxn>
                <a:cxn ang="0">
                  <a:pos x="122" y="268"/>
                </a:cxn>
                <a:cxn ang="0">
                  <a:pos x="118" y="242"/>
                </a:cxn>
                <a:cxn ang="0">
                  <a:pos x="114" y="212"/>
                </a:cxn>
                <a:cxn ang="0">
                  <a:pos x="110" y="198"/>
                </a:cxn>
                <a:cxn ang="0">
                  <a:pos x="106" y="182"/>
                </a:cxn>
                <a:cxn ang="0">
                  <a:pos x="98" y="168"/>
                </a:cxn>
                <a:cxn ang="0">
                  <a:pos x="90" y="154"/>
                </a:cxn>
                <a:cxn ang="0">
                  <a:pos x="90" y="154"/>
                </a:cxn>
                <a:cxn ang="0">
                  <a:pos x="56" y="108"/>
                </a:cxn>
                <a:cxn ang="0">
                  <a:pos x="44" y="88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2" y="36"/>
                </a:cxn>
                <a:cxn ang="0">
                  <a:pos x="12" y="1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8" y="42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30" y="92"/>
                </a:cxn>
                <a:cxn ang="0">
                  <a:pos x="36" y="116"/>
                </a:cxn>
                <a:cxn ang="0">
                  <a:pos x="44" y="172"/>
                </a:cxn>
                <a:cxn ang="0">
                  <a:pos x="44" y="172"/>
                </a:cxn>
                <a:cxn ang="0">
                  <a:pos x="48" y="188"/>
                </a:cxn>
                <a:cxn ang="0">
                  <a:pos x="54" y="204"/>
                </a:cxn>
                <a:cxn ang="0">
                  <a:pos x="62" y="218"/>
                </a:cxn>
                <a:cxn ang="0">
                  <a:pos x="70" y="232"/>
                </a:cxn>
                <a:cxn ang="0">
                  <a:pos x="86" y="256"/>
                </a:cxn>
                <a:cxn ang="0">
                  <a:pos x="102" y="276"/>
                </a:cxn>
                <a:cxn ang="0">
                  <a:pos x="102" y="276"/>
                </a:cxn>
                <a:cxn ang="0">
                  <a:pos x="114" y="296"/>
                </a:cxn>
                <a:cxn ang="0">
                  <a:pos x="122" y="318"/>
                </a:cxn>
                <a:cxn ang="0">
                  <a:pos x="128" y="340"/>
                </a:cxn>
                <a:cxn ang="0">
                  <a:pos x="132" y="366"/>
                </a:cxn>
                <a:cxn ang="0">
                  <a:pos x="132" y="366"/>
                </a:cxn>
                <a:cxn ang="0">
                  <a:pos x="136" y="380"/>
                </a:cxn>
                <a:cxn ang="0">
                  <a:pos x="140" y="394"/>
                </a:cxn>
                <a:cxn ang="0">
                  <a:pos x="152" y="418"/>
                </a:cxn>
                <a:cxn ang="0">
                  <a:pos x="162" y="434"/>
                </a:cxn>
                <a:cxn ang="0">
                  <a:pos x="166" y="442"/>
                </a:cxn>
                <a:cxn ang="0">
                  <a:pos x="194" y="430"/>
                </a:cxn>
              </a:cxnLst>
              <a:rect l="0" t="0" r="r" b="b"/>
              <a:pathLst>
                <a:path w="194" h="442">
                  <a:moveTo>
                    <a:pt x="194" y="430"/>
                  </a:moveTo>
                  <a:lnTo>
                    <a:pt x="194" y="430"/>
                  </a:lnTo>
                  <a:lnTo>
                    <a:pt x="192" y="422"/>
                  </a:lnTo>
                  <a:lnTo>
                    <a:pt x="188" y="402"/>
                  </a:lnTo>
                  <a:lnTo>
                    <a:pt x="178" y="378"/>
                  </a:lnTo>
                  <a:lnTo>
                    <a:pt x="172" y="366"/>
                  </a:lnTo>
                  <a:lnTo>
                    <a:pt x="164" y="354"/>
                  </a:lnTo>
                  <a:lnTo>
                    <a:pt x="164" y="354"/>
                  </a:lnTo>
                  <a:lnTo>
                    <a:pt x="150" y="332"/>
                  </a:lnTo>
                  <a:lnTo>
                    <a:pt x="138" y="312"/>
                  </a:lnTo>
                  <a:lnTo>
                    <a:pt x="128" y="290"/>
                  </a:lnTo>
                  <a:lnTo>
                    <a:pt x="122" y="268"/>
                  </a:lnTo>
                  <a:lnTo>
                    <a:pt x="122" y="268"/>
                  </a:lnTo>
                  <a:lnTo>
                    <a:pt x="118" y="242"/>
                  </a:lnTo>
                  <a:lnTo>
                    <a:pt x="114" y="212"/>
                  </a:lnTo>
                  <a:lnTo>
                    <a:pt x="110" y="198"/>
                  </a:lnTo>
                  <a:lnTo>
                    <a:pt x="106" y="182"/>
                  </a:lnTo>
                  <a:lnTo>
                    <a:pt x="98" y="168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56" y="108"/>
                  </a:lnTo>
                  <a:lnTo>
                    <a:pt x="44" y="88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2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8" y="42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30" y="92"/>
                  </a:lnTo>
                  <a:lnTo>
                    <a:pt x="36" y="116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8" y="188"/>
                  </a:lnTo>
                  <a:lnTo>
                    <a:pt x="54" y="204"/>
                  </a:lnTo>
                  <a:lnTo>
                    <a:pt x="62" y="218"/>
                  </a:lnTo>
                  <a:lnTo>
                    <a:pt x="70" y="232"/>
                  </a:lnTo>
                  <a:lnTo>
                    <a:pt x="86" y="25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96"/>
                  </a:lnTo>
                  <a:lnTo>
                    <a:pt x="122" y="318"/>
                  </a:lnTo>
                  <a:lnTo>
                    <a:pt x="128" y="340"/>
                  </a:lnTo>
                  <a:lnTo>
                    <a:pt x="132" y="366"/>
                  </a:lnTo>
                  <a:lnTo>
                    <a:pt x="132" y="366"/>
                  </a:lnTo>
                  <a:lnTo>
                    <a:pt x="136" y="380"/>
                  </a:lnTo>
                  <a:lnTo>
                    <a:pt x="140" y="394"/>
                  </a:lnTo>
                  <a:lnTo>
                    <a:pt x="152" y="418"/>
                  </a:lnTo>
                  <a:lnTo>
                    <a:pt x="162" y="434"/>
                  </a:lnTo>
                  <a:lnTo>
                    <a:pt x="166" y="442"/>
                  </a:lnTo>
                  <a:lnTo>
                    <a:pt x="194" y="43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49"/>
            <p:cNvSpPr>
              <a:spLocks/>
            </p:cNvSpPr>
            <p:nvPr/>
          </p:nvSpPr>
          <p:spPr bwMode="auto">
            <a:xfrm>
              <a:off x="4346575" y="2886075"/>
              <a:ext cx="66675" cy="155575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18" y="68"/>
                </a:cxn>
                <a:cxn ang="0">
                  <a:pos x="26" y="82"/>
                </a:cxn>
                <a:cxn ang="0">
                  <a:pos x="34" y="92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42" y="88"/>
                </a:cxn>
                <a:cxn ang="0">
                  <a:pos x="40" y="76"/>
                </a:cxn>
                <a:cxn ang="0">
                  <a:pos x="36" y="60"/>
                </a:cxn>
                <a:cxn ang="0">
                  <a:pos x="30" y="44"/>
                </a:cxn>
                <a:cxn ang="0">
                  <a:pos x="30" y="44"/>
                </a:cxn>
                <a:cxn ang="0">
                  <a:pos x="24" y="30"/>
                </a:cxn>
                <a:cxn ang="0">
                  <a:pos x="16" y="16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6" y="38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42" h="98">
                  <a:moveTo>
                    <a:pt x="10" y="54"/>
                  </a:moveTo>
                  <a:lnTo>
                    <a:pt x="10" y="54"/>
                  </a:lnTo>
                  <a:lnTo>
                    <a:pt x="18" y="68"/>
                  </a:lnTo>
                  <a:lnTo>
                    <a:pt x="26" y="82"/>
                  </a:lnTo>
                  <a:lnTo>
                    <a:pt x="34" y="92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88"/>
                  </a:lnTo>
                  <a:lnTo>
                    <a:pt x="40" y="76"/>
                  </a:lnTo>
                  <a:lnTo>
                    <a:pt x="36" y="6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24" y="30"/>
                  </a:lnTo>
                  <a:lnTo>
                    <a:pt x="16" y="16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8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50"/>
            <p:cNvSpPr>
              <a:spLocks/>
            </p:cNvSpPr>
            <p:nvPr/>
          </p:nvSpPr>
          <p:spPr bwMode="auto">
            <a:xfrm>
              <a:off x="4562475" y="2616200"/>
              <a:ext cx="346075" cy="768350"/>
            </a:xfrm>
            <a:custGeom>
              <a:avLst/>
              <a:gdLst/>
              <a:ahLst/>
              <a:cxnLst>
                <a:cxn ang="0">
                  <a:pos x="198" y="22"/>
                </a:cxn>
                <a:cxn ang="0">
                  <a:pos x="186" y="40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48" y="120"/>
                </a:cxn>
                <a:cxn ang="0">
                  <a:pos x="108" y="176"/>
                </a:cxn>
                <a:cxn ang="0">
                  <a:pos x="100" y="188"/>
                </a:cxn>
                <a:cxn ang="0">
                  <a:pos x="86" y="224"/>
                </a:cxn>
                <a:cxn ang="0">
                  <a:pos x="78" y="272"/>
                </a:cxn>
                <a:cxn ang="0">
                  <a:pos x="74" y="294"/>
                </a:cxn>
                <a:cxn ang="0">
                  <a:pos x="60" y="334"/>
                </a:cxn>
                <a:cxn ang="0">
                  <a:pos x="34" y="374"/>
                </a:cxn>
                <a:cxn ang="0">
                  <a:pos x="26" y="388"/>
                </a:cxn>
                <a:cxn ang="0">
                  <a:pos x="10" y="426"/>
                </a:cxn>
                <a:cxn ang="0">
                  <a:pos x="2" y="456"/>
                </a:cxn>
                <a:cxn ang="0">
                  <a:pos x="8" y="468"/>
                </a:cxn>
                <a:cxn ang="0">
                  <a:pos x="48" y="476"/>
                </a:cxn>
                <a:cxn ang="0">
                  <a:pos x="54" y="468"/>
                </a:cxn>
                <a:cxn ang="0">
                  <a:pos x="76" y="424"/>
                </a:cxn>
                <a:cxn ang="0">
                  <a:pos x="84" y="396"/>
                </a:cxn>
                <a:cxn ang="0">
                  <a:pos x="88" y="370"/>
                </a:cxn>
                <a:cxn ang="0">
                  <a:pos x="102" y="328"/>
                </a:cxn>
                <a:cxn ang="0">
                  <a:pos x="126" y="292"/>
                </a:cxn>
                <a:cxn ang="0">
                  <a:pos x="140" y="272"/>
                </a:cxn>
                <a:cxn ang="0">
                  <a:pos x="164" y="228"/>
                </a:cxn>
                <a:cxn ang="0">
                  <a:pos x="172" y="202"/>
                </a:cxn>
                <a:cxn ang="0">
                  <a:pos x="176" y="170"/>
                </a:cxn>
                <a:cxn ang="0">
                  <a:pos x="182" y="134"/>
                </a:cxn>
                <a:cxn ang="0">
                  <a:pos x="196" y="100"/>
                </a:cxn>
                <a:cxn ang="0">
                  <a:pos x="206" y="74"/>
                </a:cxn>
                <a:cxn ang="0">
                  <a:pos x="216" y="36"/>
                </a:cxn>
                <a:cxn ang="0">
                  <a:pos x="218" y="0"/>
                </a:cxn>
              </a:cxnLst>
              <a:rect l="0" t="0" r="r" b="b"/>
              <a:pathLst>
                <a:path w="218" h="484">
                  <a:moveTo>
                    <a:pt x="198" y="22"/>
                  </a:moveTo>
                  <a:lnTo>
                    <a:pt x="198" y="22"/>
                  </a:lnTo>
                  <a:lnTo>
                    <a:pt x="194" y="26"/>
                  </a:lnTo>
                  <a:lnTo>
                    <a:pt x="186" y="40"/>
                  </a:lnTo>
                  <a:lnTo>
                    <a:pt x="174" y="60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56" y="104"/>
                  </a:lnTo>
                  <a:lnTo>
                    <a:pt x="148" y="120"/>
                  </a:lnTo>
                  <a:lnTo>
                    <a:pt x="128" y="148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0" y="188"/>
                  </a:lnTo>
                  <a:lnTo>
                    <a:pt x="94" y="200"/>
                  </a:lnTo>
                  <a:lnTo>
                    <a:pt x="86" y="224"/>
                  </a:lnTo>
                  <a:lnTo>
                    <a:pt x="80" y="248"/>
                  </a:lnTo>
                  <a:lnTo>
                    <a:pt x="78" y="272"/>
                  </a:lnTo>
                  <a:lnTo>
                    <a:pt x="74" y="294"/>
                  </a:lnTo>
                  <a:lnTo>
                    <a:pt x="74" y="294"/>
                  </a:lnTo>
                  <a:lnTo>
                    <a:pt x="68" y="314"/>
                  </a:lnTo>
                  <a:lnTo>
                    <a:pt x="60" y="334"/>
                  </a:lnTo>
                  <a:lnTo>
                    <a:pt x="48" y="354"/>
                  </a:lnTo>
                  <a:lnTo>
                    <a:pt x="34" y="374"/>
                  </a:lnTo>
                  <a:lnTo>
                    <a:pt x="34" y="374"/>
                  </a:lnTo>
                  <a:lnTo>
                    <a:pt x="26" y="388"/>
                  </a:lnTo>
                  <a:lnTo>
                    <a:pt x="20" y="400"/>
                  </a:lnTo>
                  <a:lnTo>
                    <a:pt x="10" y="426"/>
                  </a:lnTo>
                  <a:lnTo>
                    <a:pt x="4" y="446"/>
                  </a:lnTo>
                  <a:lnTo>
                    <a:pt x="2" y="456"/>
                  </a:lnTo>
                  <a:lnTo>
                    <a:pt x="0" y="466"/>
                  </a:lnTo>
                  <a:lnTo>
                    <a:pt x="8" y="468"/>
                  </a:lnTo>
                  <a:lnTo>
                    <a:pt x="44" y="484"/>
                  </a:lnTo>
                  <a:lnTo>
                    <a:pt x="48" y="476"/>
                  </a:lnTo>
                  <a:lnTo>
                    <a:pt x="48" y="476"/>
                  </a:lnTo>
                  <a:lnTo>
                    <a:pt x="54" y="468"/>
                  </a:lnTo>
                  <a:lnTo>
                    <a:pt x="64" y="450"/>
                  </a:lnTo>
                  <a:lnTo>
                    <a:pt x="76" y="424"/>
                  </a:lnTo>
                  <a:lnTo>
                    <a:pt x="80" y="410"/>
                  </a:lnTo>
                  <a:lnTo>
                    <a:pt x="84" y="396"/>
                  </a:lnTo>
                  <a:lnTo>
                    <a:pt x="84" y="396"/>
                  </a:lnTo>
                  <a:lnTo>
                    <a:pt x="88" y="370"/>
                  </a:lnTo>
                  <a:lnTo>
                    <a:pt x="94" y="348"/>
                  </a:lnTo>
                  <a:lnTo>
                    <a:pt x="102" y="328"/>
                  </a:lnTo>
                  <a:lnTo>
                    <a:pt x="112" y="310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40" y="272"/>
                  </a:lnTo>
                  <a:lnTo>
                    <a:pt x="154" y="252"/>
                  </a:lnTo>
                  <a:lnTo>
                    <a:pt x="164" y="228"/>
                  </a:lnTo>
                  <a:lnTo>
                    <a:pt x="168" y="216"/>
                  </a:lnTo>
                  <a:lnTo>
                    <a:pt x="172" y="202"/>
                  </a:lnTo>
                  <a:lnTo>
                    <a:pt x="172" y="202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82" y="134"/>
                  </a:lnTo>
                  <a:lnTo>
                    <a:pt x="188" y="118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206" y="74"/>
                  </a:lnTo>
                  <a:lnTo>
                    <a:pt x="214" y="50"/>
                  </a:lnTo>
                  <a:lnTo>
                    <a:pt x="216" y="36"/>
                  </a:lnTo>
                  <a:lnTo>
                    <a:pt x="216" y="28"/>
                  </a:lnTo>
                  <a:lnTo>
                    <a:pt x="218" y="0"/>
                  </a:lnTo>
                  <a:lnTo>
                    <a:pt x="198" y="2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51"/>
            <p:cNvSpPr>
              <a:spLocks/>
            </p:cNvSpPr>
            <p:nvPr/>
          </p:nvSpPr>
          <p:spPr bwMode="auto">
            <a:xfrm>
              <a:off x="4581525" y="2660650"/>
              <a:ext cx="307975" cy="701675"/>
            </a:xfrm>
            <a:custGeom>
              <a:avLst/>
              <a:gdLst/>
              <a:ahLst/>
              <a:cxnLst>
                <a:cxn ang="0">
                  <a:pos x="28" y="442"/>
                </a:cxn>
                <a:cxn ang="0">
                  <a:pos x="28" y="442"/>
                </a:cxn>
                <a:cxn ang="0">
                  <a:pos x="32" y="434"/>
                </a:cxn>
                <a:cxn ang="0">
                  <a:pos x="42" y="418"/>
                </a:cxn>
                <a:cxn ang="0">
                  <a:pos x="54" y="394"/>
                </a:cxn>
                <a:cxn ang="0">
                  <a:pos x="58" y="380"/>
                </a:cxn>
                <a:cxn ang="0">
                  <a:pos x="62" y="366"/>
                </a:cxn>
                <a:cxn ang="0">
                  <a:pos x="62" y="366"/>
                </a:cxn>
                <a:cxn ang="0">
                  <a:pos x="66" y="340"/>
                </a:cxn>
                <a:cxn ang="0">
                  <a:pos x="72" y="318"/>
                </a:cxn>
                <a:cxn ang="0">
                  <a:pos x="80" y="296"/>
                </a:cxn>
                <a:cxn ang="0">
                  <a:pos x="92" y="276"/>
                </a:cxn>
                <a:cxn ang="0">
                  <a:pos x="92" y="276"/>
                </a:cxn>
                <a:cxn ang="0">
                  <a:pos x="108" y="256"/>
                </a:cxn>
                <a:cxn ang="0">
                  <a:pos x="124" y="232"/>
                </a:cxn>
                <a:cxn ang="0">
                  <a:pos x="132" y="218"/>
                </a:cxn>
                <a:cxn ang="0">
                  <a:pos x="140" y="204"/>
                </a:cxn>
                <a:cxn ang="0">
                  <a:pos x="146" y="188"/>
                </a:cxn>
                <a:cxn ang="0">
                  <a:pos x="150" y="172"/>
                </a:cxn>
                <a:cxn ang="0">
                  <a:pos x="150" y="172"/>
                </a:cxn>
                <a:cxn ang="0">
                  <a:pos x="158" y="116"/>
                </a:cxn>
                <a:cxn ang="0">
                  <a:pos x="164" y="92"/>
                </a:cxn>
                <a:cxn ang="0">
                  <a:pos x="174" y="68"/>
                </a:cxn>
                <a:cxn ang="0">
                  <a:pos x="174" y="68"/>
                </a:cxn>
                <a:cxn ang="0">
                  <a:pos x="186" y="42"/>
                </a:cxn>
                <a:cxn ang="0">
                  <a:pos x="192" y="20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182" y="18"/>
                </a:cxn>
                <a:cxn ang="0">
                  <a:pos x="172" y="36"/>
                </a:cxn>
                <a:cxn ang="0">
                  <a:pos x="162" y="62"/>
                </a:cxn>
                <a:cxn ang="0">
                  <a:pos x="162" y="62"/>
                </a:cxn>
                <a:cxn ang="0">
                  <a:pos x="150" y="88"/>
                </a:cxn>
                <a:cxn ang="0">
                  <a:pos x="138" y="108"/>
                </a:cxn>
                <a:cxn ang="0">
                  <a:pos x="104" y="154"/>
                </a:cxn>
                <a:cxn ang="0">
                  <a:pos x="104" y="154"/>
                </a:cxn>
                <a:cxn ang="0">
                  <a:pos x="96" y="168"/>
                </a:cxn>
                <a:cxn ang="0">
                  <a:pos x="88" y="182"/>
                </a:cxn>
                <a:cxn ang="0">
                  <a:pos x="84" y="198"/>
                </a:cxn>
                <a:cxn ang="0">
                  <a:pos x="80" y="212"/>
                </a:cxn>
                <a:cxn ang="0">
                  <a:pos x="76" y="242"/>
                </a:cxn>
                <a:cxn ang="0">
                  <a:pos x="72" y="268"/>
                </a:cxn>
                <a:cxn ang="0">
                  <a:pos x="72" y="268"/>
                </a:cxn>
                <a:cxn ang="0">
                  <a:pos x="66" y="290"/>
                </a:cxn>
                <a:cxn ang="0">
                  <a:pos x="56" y="312"/>
                </a:cxn>
                <a:cxn ang="0">
                  <a:pos x="44" y="332"/>
                </a:cxn>
                <a:cxn ang="0">
                  <a:pos x="30" y="354"/>
                </a:cxn>
                <a:cxn ang="0">
                  <a:pos x="30" y="354"/>
                </a:cxn>
                <a:cxn ang="0">
                  <a:pos x="22" y="366"/>
                </a:cxn>
                <a:cxn ang="0">
                  <a:pos x="16" y="378"/>
                </a:cxn>
                <a:cxn ang="0">
                  <a:pos x="6" y="402"/>
                </a:cxn>
                <a:cxn ang="0">
                  <a:pos x="2" y="422"/>
                </a:cxn>
                <a:cxn ang="0">
                  <a:pos x="0" y="430"/>
                </a:cxn>
                <a:cxn ang="0">
                  <a:pos x="28" y="442"/>
                </a:cxn>
              </a:cxnLst>
              <a:rect l="0" t="0" r="r" b="b"/>
              <a:pathLst>
                <a:path w="194" h="442">
                  <a:moveTo>
                    <a:pt x="28" y="442"/>
                  </a:moveTo>
                  <a:lnTo>
                    <a:pt x="28" y="442"/>
                  </a:lnTo>
                  <a:lnTo>
                    <a:pt x="32" y="434"/>
                  </a:lnTo>
                  <a:lnTo>
                    <a:pt x="42" y="418"/>
                  </a:lnTo>
                  <a:lnTo>
                    <a:pt x="54" y="394"/>
                  </a:lnTo>
                  <a:lnTo>
                    <a:pt x="58" y="380"/>
                  </a:lnTo>
                  <a:lnTo>
                    <a:pt x="62" y="366"/>
                  </a:lnTo>
                  <a:lnTo>
                    <a:pt x="62" y="366"/>
                  </a:lnTo>
                  <a:lnTo>
                    <a:pt x="66" y="340"/>
                  </a:lnTo>
                  <a:lnTo>
                    <a:pt x="72" y="318"/>
                  </a:lnTo>
                  <a:lnTo>
                    <a:pt x="80" y="29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108" y="256"/>
                  </a:lnTo>
                  <a:lnTo>
                    <a:pt x="124" y="232"/>
                  </a:lnTo>
                  <a:lnTo>
                    <a:pt x="132" y="218"/>
                  </a:lnTo>
                  <a:lnTo>
                    <a:pt x="140" y="204"/>
                  </a:lnTo>
                  <a:lnTo>
                    <a:pt x="146" y="188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8" y="116"/>
                  </a:lnTo>
                  <a:lnTo>
                    <a:pt x="164" y="92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86" y="42"/>
                  </a:lnTo>
                  <a:lnTo>
                    <a:pt x="192" y="2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2" y="18"/>
                  </a:lnTo>
                  <a:lnTo>
                    <a:pt x="172" y="36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50" y="88"/>
                  </a:lnTo>
                  <a:lnTo>
                    <a:pt x="138" y="108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6" y="168"/>
                  </a:lnTo>
                  <a:lnTo>
                    <a:pt x="88" y="182"/>
                  </a:lnTo>
                  <a:lnTo>
                    <a:pt x="84" y="198"/>
                  </a:lnTo>
                  <a:lnTo>
                    <a:pt x="80" y="212"/>
                  </a:lnTo>
                  <a:lnTo>
                    <a:pt x="76" y="242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66" y="290"/>
                  </a:lnTo>
                  <a:lnTo>
                    <a:pt x="56" y="312"/>
                  </a:lnTo>
                  <a:lnTo>
                    <a:pt x="44" y="332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22" y="366"/>
                  </a:lnTo>
                  <a:lnTo>
                    <a:pt x="16" y="378"/>
                  </a:lnTo>
                  <a:lnTo>
                    <a:pt x="6" y="402"/>
                  </a:lnTo>
                  <a:lnTo>
                    <a:pt x="2" y="422"/>
                  </a:lnTo>
                  <a:lnTo>
                    <a:pt x="0" y="430"/>
                  </a:lnTo>
                  <a:lnTo>
                    <a:pt x="28" y="44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52"/>
            <p:cNvSpPr>
              <a:spLocks/>
            </p:cNvSpPr>
            <p:nvPr/>
          </p:nvSpPr>
          <p:spPr bwMode="auto">
            <a:xfrm>
              <a:off x="4730750" y="2886075"/>
              <a:ext cx="66675" cy="155575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2" y="44"/>
                </a:cxn>
                <a:cxn ang="0">
                  <a:pos x="6" y="60"/>
                </a:cxn>
                <a:cxn ang="0">
                  <a:pos x="2" y="76"/>
                </a:cxn>
                <a:cxn ang="0">
                  <a:pos x="0" y="8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2"/>
                </a:cxn>
                <a:cxn ang="0">
                  <a:pos x="16" y="82"/>
                </a:cxn>
                <a:cxn ang="0">
                  <a:pos x="24" y="68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36" y="38"/>
                </a:cxn>
                <a:cxn ang="0">
                  <a:pos x="40" y="22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6"/>
                </a:cxn>
                <a:cxn ang="0">
                  <a:pos x="26" y="16"/>
                </a:cxn>
                <a:cxn ang="0">
                  <a:pos x="18" y="30"/>
                </a:cxn>
                <a:cxn ang="0">
                  <a:pos x="12" y="44"/>
                </a:cxn>
                <a:cxn ang="0">
                  <a:pos x="12" y="44"/>
                </a:cxn>
              </a:cxnLst>
              <a:rect l="0" t="0" r="r" b="b"/>
              <a:pathLst>
                <a:path w="42" h="98">
                  <a:moveTo>
                    <a:pt x="12" y="44"/>
                  </a:moveTo>
                  <a:lnTo>
                    <a:pt x="12" y="44"/>
                  </a:lnTo>
                  <a:lnTo>
                    <a:pt x="6" y="60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2"/>
                  </a:lnTo>
                  <a:lnTo>
                    <a:pt x="16" y="82"/>
                  </a:lnTo>
                  <a:lnTo>
                    <a:pt x="24" y="68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6" y="38"/>
                  </a:lnTo>
                  <a:lnTo>
                    <a:pt x="40" y="22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30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53"/>
            <p:cNvSpPr>
              <a:spLocks/>
            </p:cNvSpPr>
            <p:nvPr/>
          </p:nvSpPr>
          <p:spPr bwMode="auto">
            <a:xfrm>
              <a:off x="4616450" y="3092450"/>
              <a:ext cx="768350" cy="346075"/>
            </a:xfrm>
            <a:custGeom>
              <a:avLst/>
              <a:gdLst/>
              <a:ahLst/>
              <a:cxnLst>
                <a:cxn ang="0">
                  <a:pos x="456" y="2"/>
                </a:cxn>
                <a:cxn ang="0">
                  <a:pos x="434" y="4"/>
                </a:cxn>
                <a:cxn ang="0">
                  <a:pos x="384" y="22"/>
                </a:cxn>
                <a:cxn ang="0">
                  <a:pos x="384" y="22"/>
                </a:cxn>
                <a:cxn ang="0">
                  <a:pos x="350" y="36"/>
                </a:cxn>
                <a:cxn ang="0">
                  <a:pos x="282" y="46"/>
                </a:cxn>
                <a:cxn ang="0">
                  <a:pos x="268" y="50"/>
                </a:cxn>
                <a:cxn ang="0">
                  <a:pos x="232" y="64"/>
                </a:cxn>
                <a:cxn ang="0">
                  <a:pos x="192" y="92"/>
                </a:cxn>
                <a:cxn ang="0">
                  <a:pos x="174" y="106"/>
                </a:cxn>
                <a:cxn ang="0">
                  <a:pos x="136" y="124"/>
                </a:cxn>
                <a:cxn ang="0">
                  <a:pos x="88" y="134"/>
                </a:cxn>
                <a:cxn ang="0">
                  <a:pos x="74" y="138"/>
                </a:cxn>
                <a:cxn ang="0">
                  <a:pos x="36" y="154"/>
                </a:cxn>
                <a:cxn ang="0">
                  <a:pos x="8" y="170"/>
                </a:cxn>
                <a:cxn ang="0">
                  <a:pos x="4" y="182"/>
                </a:cxn>
                <a:cxn ang="0">
                  <a:pos x="28" y="216"/>
                </a:cxn>
                <a:cxn ang="0">
                  <a:pos x="36" y="214"/>
                </a:cxn>
                <a:cxn ang="0">
                  <a:pos x="84" y="200"/>
                </a:cxn>
                <a:cxn ang="0">
                  <a:pos x="110" y="184"/>
                </a:cxn>
                <a:cxn ang="0">
                  <a:pos x="130" y="170"/>
                </a:cxn>
                <a:cxn ang="0">
                  <a:pos x="170" y="150"/>
                </a:cxn>
                <a:cxn ang="0">
                  <a:pos x="212" y="140"/>
                </a:cxn>
                <a:cxn ang="0">
                  <a:pos x="236" y="138"/>
                </a:cxn>
                <a:cxn ang="0">
                  <a:pos x="284" y="124"/>
                </a:cxn>
                <a:cxn ang="0">
                  <a:pos x="308" y="110"/>
                </a:cxn>
                <a:cxn ang="0">
                  <a:pos x="336" y="90"/>
                </a:cxn>
                <a:cxn ang="0">
                  <a:pos x="380" y="62"/>
                </a:cxn>
                <a:cxn ang="0">
                  <a:pos x="398" y="54"/>
                </a:cxn>
                <a:cxn ang="0">
                  <a:pos x="444" y="32"/>
                </a:cxn>
                <a:cxn ang="0">
                  <a:pos x="462" y="20"/>
                </a:cxn>
                <a:cxn ang="0">
                  <a:pos x="456" y="2"/>
                </a:cxn>
              </a:cxnLst>
              <a:rect l="0" t="0" r="r" b="b"/>
              <a:pathLst>
                <a:path w="484" h="218">
                  <a:moveTo>
                    <a:pt x="456" y="2"/>
                  </a:moveTo>
                  <a:lnTo>
                    <a:pt x="456" y="2"/>
                  </a:lnTo>
                  <a:lnTo>
                    <a:pt x="448" y="2"/>
                  </a:lnTo>
                  <a:lnTo>
                    <a:pt x="434" y="4"/>
                  </a:lnTo>
                  <a:lnTo>
                    <a:pt x="410" y="12"/>
                  </a:lnTo>
                  <a:lnTo>
                    <a:pt x="384" y="22"/>
                  </a:lnTo>
                  <a:lnTo>
                    <a:pt x="384" y="22"/>
                  </a:lnTo>
                  <a:lnTo>
                    <a:pt x="384" y="22"/>
                  </a:lnTo>
                  <a:lnTo>
                    <a:pt x="366" y="30"/>
                  </a:lnTo>
                  <a:lnTo>
                    <a:pt x="350" y="36"/>
                  </a:lnTo>
                  <a:lnTo>
                    <a:pt x="314" y="42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68" y="50"/>
                  </a:lnTo>
                  <a:lnTo>
                    <a:pt x="256" y="54"/>
                  </a:lnTo>
                  <a:lnTo>
                    <a:pt x="232" y="64"/>
                  </a:lnTo>
                  <a:lnTo>
                    <a:pt x="212" y="78"/>
                  </a:lnTo>
                  <a:lnTo>
                    <a:pt x="192" y="92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56" y="116"/>
                  </a:lnTo>
                  <a:lnTo>
                    <a:pt x="136" y="124"/>
                  </a:lnTo>
                  <a:lnTo>
                    <a:pt x="114" y="13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74" y="138"/>
                  </a:lnTo>
                  <a:lnTo>
                    <a:pt x="60" y="142"/>
                  </a:lnTo>
                  <a:lnTo>
                    <a:pt x="36" y="154"/>
                  </a:lnTo>
                  <a:lnTo>
                    <a:pt x="18" y="164"/>
                  </a:lnTo>
                  <a:lnTo>
                    <a:pt x="8" y="170"/>
                  </a:lnTo>
                  <a:lnTo>
                    <a:pt x="0" y="174"/>
                  </a:lnTo>
                  <a:lnTo>
                    <a:pt x="4" y="182"/>
                  </a:lnTo>
                  <a:lnTo>
                    <a:pt x="18" y="218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36" y="214"/>
                  </a:lnTo>
                  <a:lnTo>
                    <a:pt x="56" y="208"/>
                  </a:lnTo>
                  <a:lnTo>
                    <a:pt x="84" y="200"/>
                  </a:lnTo>
                  <a:lnTo>
                    <a:pt x="96" y="192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30" y="170"/>
                  </a:lnTo>
                  <a:lnTo>
                    <a:pt x="150" y="158"/>
                  </a:lnTo>
                  <a:lnTo>
                    <a:pt x="170" y="150"/>
                  </a:lnTo>
                  <a:lnTo>
                    <a:pt x="190" y="144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36" y="138"/>
                  </a:lnTo>
                  <a:lnTo>
                    <a:pt x="260" y="132"/>
                  </a:lnTo>
                  <a:lnTo>
                    <a:pt x="284" y="124"/>
                  </a:lnTo>
                  <a:lnTo>
                    <a:pt x="296" y="118"/>
                  </a:lnTo>
                  <a:lnTo>
                    <a:pt x="308" y="110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64" y="70"/>
                  </a:lnTo>
                  <a:lnTo>
                    <a:pt x="380" y="62"/>
                  </a:lnTo>
                  <a:lnTo>
                    <a:pt x="398" y="54"/>
                  </a:lnTo>
                  <a:lnTo>
                    <a:pt x="398" y="54"/>
                  </a:lnTo>
                  <a:lnTo>
                    <a:pt x="424" y="44"/>
                  </a:lnTo>
                  <a:lnTo>
                    <a:pt x="444" y="32"/>
                  </a:lnTo>
                  <a:lnTo>
                    <a:pt x="458" y="24"/>
                  </a:lnTo>
                  <a:lnTo>
                    <a:pt x="462" y="20"/>
                  </a:lnTo>
                  <a:lnTo>
                    <a:pt x="484" y="0"/>
                  </a:lnTo>
                  <a:lnTo>
                    <a:pt x="456" y="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54"/>
            <p:cNvSpPr>
              <a:spLocks/>
            </p:cNvSpPr>
            <p:nvPr/>
          </p:nvSpPr>
          <p:spPr bwMode="auto">
            <a:xfrm>
              <a:off x="4638675" y="3111500"/>
              <a:ext cx="701675" cy="307975"/>
            </a:xfrm>
            <a:custGeom>
              <a:avLst/>
              <a:gdLst/>
              <a:ahLst/>
              <a:cxnLst>
                <a:cxn ang="0">
                  <a:pos x="12" y="194"/>
                </a:cxn>
                <a:cxn ang="0">
                  <a:pos x="12" y="194"/>
                </a:cxn>
                <a:cxn ang="0">
                  <a:pos x="20" y="192"/>
                </a:cxn>
                <a:cxn ang="0">
                  <a:pos x="40" y="188"/>
                </a:cxn>
                <a:cxn ang="0">
                  <a:pos x="64" y="178"/>
                </a:cxn>
                <a:cxn ang="0">
                  <a:pos x="76" y="172"/>
                </a:cxn>
                <a:cxn ang="0">
                  <a:pos x="88" y="164"/>
                </a:cxn>
                <a:cxn ang="0">
                  <a:pos x="88" y="164"/>
                </a:cxn>
                <a:cxn ang="0">
                  <a:pos x="110" y="150"/>
                </a:cxn>
                <a:cxn ang="0">
                  <a:pos x="130" y="138"/>
                </a:cxn>
                <a:cxn ang="0">
                  <a:pos x="152" y="128"/>
                </a:cxn>
                <a:cxn ang="0">
                  <a:pos x="174" y="122"/>
                </a:cxn>
                <a:cxn ang="0">
                  <a:pos x="174" y="122"/>
                </a:cxn>
                <a:cxn ang="0">
                  <a:pos x="200" y="118"/>
                </a:cxn>
                <a:cxn ang="0">
                  <a:pos x="230" y="114"/>
                </a:cxn>
                <a:cxn ang="0">
                  <a:pos x="244" y="110"/>
                </a:cxn>
                <a:cxn ang="0">
                  <a:pos x="260" y="106"/>
                </a:cxn>
                <a:cxn ang="0">
                  <a:pos x="274" y="98"/>
                </a:cxn>
                <a:cxn ang="0">
                  <a:pos x="288" y="90"/>
                </a:cxn>
                <a:cxn ang="0">
                  <a:pos x="288" y="90"/>
                </a:cxn>
                <a:cxn ang="0">
                  <a:pos x="334" y="56"/>
                </a:cxn>
                <a:cxn ang="0">
                  <a:pos x="354" y="44"/>
                </a:cxn>
                <a:cxn ang="0">
                  <a:pos x="380" y="32"/>
                </a:cxn>
                <a:cxn ang="0">
                  <a:pos x="380" y="32"/>
                </a:cxn>
                <a:cxn ang="0">
                  <a:pos x="406" y="22"/>
                </a:cxn>
                <a:cxn ang="0">
                  <a:pos x="424" y="12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22" y="2"/>
                </a:cxn>
                <a:cxn ang="0">
                  <a:pos x="400" y="8"/>
                </a:cxn>
                <a:cxn ang="0">
                  <a:pos x="374" y="20"/>
                </a:cxn>
                <a:cxn ang="0">
                  <a:pos x="374" y="20"/>
                </a:cxn>
                <a:cxn ang="0">
                  <a:pos x="350" y="30"/>
                </a:cxn>
                <a:cxn ang="0">
                  <a:pos x="326" y="36"/>
                </a:cxn>
                <a:cxn ang="0">
                  <a:pos x="270" y="44"/>
                </a:cxn>
                <a:cxn ang="0">
                  <a:pos x="270" y="44"/>
                </a:cxn>
                <a:cxn ang="0">
                  <a:pos x="254" y="48"/>
                </a:cxn>
                <a:cxn ang="0">
                  <a:pos x="238" y="54"/>
                </a:cxn>
                <a:cxn ang="0">
                  <a:pos x="224" y="62"/>
                </a:cxn>
                <a:cxn ang="0">
                  <a:pos x="210" y="70"/>
                </a:cxn>
                <a:cxn ang="0">
                  <a:pos x="186" y="86"/>
                </a:cxn>
                <a:cxn ang="0">
                  <a:pos x="166" y="102"/>
                </a:cxn>
                <a:cxn ang="0">
                  <a:pos x="166" y="102"/>
                </a:cxn>
                <a:cxn ang="0">
                  <a:pos x="146" y="114"/>
                </a:cxn>
                <a:cxn ang="0">
                  <a:pos x="124" y="122"/>
                </a:cxn>
                <a:cxn ang="0">
                  <a:pos x="102" y="128"/>
                </a:cxn>
                <a:cxn ang="0">
                  <a:pos x="76" y="132"/>
                </a:cxn>
                <a:cxn ang="0">
                  <a:pos x="76" y="132"/>
                </a:cxn>
                <a:cxn ang="0">
                  <a:pos x="62" y="136"/>
                </a:cxn>
                <a:cxn ang="0">
                  <a:pos x="48" y="140"/>
                </a:cxn>
                <a:cxn ang="0">
                  <a:pos x="24" y="152"/>
                </a:cxn>
                <a:cxn ang="0">
                  <a:pos x="8" y="162"/>
                </a:cxn>
                <a:cxn ang="0">
                  <a:pos x="0" y="166"/>
                </a:cxn>
                <a:cxn ang="0">
                  <a:pos x="12" y="194"/>
                </a:cxn>
              </a:cxnLst>
              <a:rect l="0" t="0" r="r" b="b"/>
              <a:pathLst>
                <a:path w="442" h="194">
                  <a:moveTo>
                    <a:pt x="12" y="194"/>
                  </a:moveTo>
                  <a:lnTo>
                    <a:pt x="12" y="194"/>
                  </a:lnTo>
                  <a:lnTo>
                    <a:pt x="20" y="192"/>
                  </a:lnTo>
                  <a:lnTo>
                    <a:pt x="40" y="188"/>
                  </a:lnTo>
                  <a:lnTo>
                    <a:pt x="64" y="178"/>
                  </a:lnTo>
                  <a:lnTo>
                    <a:pt x="76" y="172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110" y="150"/>
                  </a:lnTo>
                  <a:lnTo>
                    <a:pt x="130" y="138"/>
                  </a:lnTo>
                  <a:lnTo>
                    <a:pt x="152" y="128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200" y="118"/>
                  </a:lnTo>
                  <a:lnTo>
                    <a:pt x="230" y="114"/>
                  </a:lnTo>
                  <a:lnTo>
                    <a:pt x="244" y="110"/>
                  </a:lnTo>
                  <a:lnTo>
                    <a:pt x="260" y="106"/>
                  </a:lnTo>
                  <a:lnTo>
                    <a:pt x="274" y="98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334" y="56"/>
                  </a:lnTo>
                  <a:lnTo>
                    <a:pt x="354" y="44"/>
                  </a:lnTo>
                  <a:lnTo>
                    <a:pt x="380" y="32"/>
                  </a:lnTo>
                  <a:lnTo>
                    <a:pt x="380" y="32"/>
                  </a:lnTo>
                  <a:lnTo>
                    <a:pt x="406" y="22"/>
                  </a:lnTo>
                  <a:lnTo>
                    <a:pt x="424" y="12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22" y="2"/>
                  </a:lnTo>
                  <a:lnTo>
                    <a:pt x="400" y="8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50" y="30"/>
                  </a:lnTo>
                  <a:lnTo>
                    <a:pt x="326" y="36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54" y="48"/>
                  </a:lnTo>
                  <a:lnTo>
                    <a:pt x="238" y="54"/>
                  </a:lnTo>
                  <a:lnTo>
                    <a:pt x="224" y="62"/>
                  </a:lnTo>
                  <a:lnTo>
                    <a:pt x="210" y="70"/>
                  </a:lnTo>
                  <a:lnTo>
                    <a:pt x="186" y="86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46" y="114"/>
                  </a:lnTo>
                  <a:lnTo>
                    <a:pt x="124" y="122"/>
                  </a:lnTo>
                  <a:lnTo>
                    <a:pt x="102" y="128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2" y="136"/>
                  </a:lnTo>
                  <a:lnTo>
                    <a:pt x="48" y="140"/>
                  </a:lnTo>
                  <a:lnTo>
                    <a:pt x="24" y="152"/>
                  </a:lnTo>
                  <a:lnTo>
                    <a:pt x="8" y="162"/>
                  </a:lnTo>
                  <a:lnTo>
                    <a:pt x="0" y="166"/>
                  </a:lnTo>
                  <a:lnTo>
                    <a:pt x="12" y="19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55"/>
            <p:cNvSpPr>
              <a:spLocks/>
            </p:cNvSpPr>
            <p:nvPr/>
          </p:nvSpPr>
          <p:spPr bwMode="auto">
            <a:xfrm>
              <a:off x="4959350" y="3203575"/>
              <a:ext cx="155575" cy="66675"/>
            </a:xfrm>
            <a:custGeom>
              <a:avLst/>
              <a:gdLst/>
              <a:ahLst/>
              <a:cxnLst>
                <a:cxn ang="0">
                  <a:pos x="44" y="10"/>
                </a:cxn>
                <a:cxn ang="0">
                  <a:pos x="44" y="10"/>
                </a:cxn>
                <a:cxn ang="0">
                  <a:pos x="30" y="18"/>
                </a:cxn>
                <a:cxn ang="0">
                  <a:pos x="16" y="26"/>
                </a:cxn>
                <a:cxn ang="0">
                  <a:pos x="6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2"/>
                </a:cxn>
                <a:cxn ang="0">
                  <a:pos x="22" y="40"/>
                </a:cxn>
                <a:cxn ang="0">
                  <a:pos x="38" y="36"/>
                </a:cxn>
                <a:cxn ang="0">
                  <a:pos x="54" y="30"/>
                </a:cxn>
                <a:cxn ang="0">
                  <a:pos x="54" y="30"/>
                </a:cxn>
                <a:cxn ang="0">
                  <a:pos x="68" y="24"/>
                </a:cxn>
                <a:cxn ang="0">
                  <a:pos x="82" y="16"/>
                </a:cxn>
                <a:cxn ang="0">
                  <a:pos x="92" y="8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0"/>
                </a:cxn>
                <a:cxn ang="0">
                  <a:pos x="44" y="10"/>
                </a:cxn>
              </a:cxnLst>
              <a:rect l="0" t="0" r="r" b="b"/>
              <a:pathLst>
                <a:path w="98" h="42">
                  <a:moveTo>
                    <a:pt x="44" y="10"/>
                  </a:moveTo>
                  <a:lnTo>
                    <a:pt x="44" y="10"/>
                  </a:lnTo>
                  <a:lnTo>
                    <a:pt x="30" y="18"/>
                  </a:lnTo>
                  <a:lnTo>
                    <a:pt x="16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2" y="40"/>
                  </a:lnTo>
                  <a:lnTo>
                    <a:pt x="38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68" y="24"/>
                  </a:lnTo>
                  <a:lnTo>
                    <a:pt x="82" y="16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0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56"/>
            <p:cNvSpPr>
              <a:spLocks/>
            </p:cNvSpPr>
            <p:nvPr/>
          </p:nvSpPr>
          <p:spPr bwMode="auto">
            <a:xfrm>
              <a:off x="4616450" y="3419475"/>
              <a:ext cx="768350" cy="346075"/>
            </a:xfrm>
            <a:custGeom>
              <a:avLst/>
              <a:gdLst/>
              <a:ahLst/>
              <a:cxnLst>
                <a:cxn ang="0">
                  <a:pos x="462" y="198"/>
                </a:cxn>
                <a:cxn ang="0">
                  <a:pos x="444" y="186"/>
                </a:cxn>
                <a:cxn ang="0">
                  <a:pos x="398" y="164"/>
                </a:cxn>
                <a:cxn ang="0">
                  <a:pos x="398" y="164"/>
                </a:cxn>
                <a:cxn ang="0">
                  <a:pos x="364" y="148"/>
                </a:cxn>
                <a:cxn ang="0">
                  <a:pos x="308" y="108"/>
                </a:cxn>
                <a:cxn ang="0">
                  <a:pos x="296" y="100"/>
                </a:cxn>
                <a:cxn ang="0">
                  <a:pos x="260" y="86"/>
                </a:cxn>
                <a:cxn ang="0">
                  <a:pos x="212" y="78"/>
                </a:cxn>
                <a:cxn ang="0">
                  <a:pos x="190" y="74"/>
                </a:cxn>
                <a:cxn ang="0">
                  <a:pos x="150" y="60"/>
                </a:cxn>
                <a:cxn ang="0">
                  <a:pos x="110" y="34"/>
                </a:cxn>
                <a:cxn ang="0">
                  <a:pos x="96" y="26"/>
                </a:cxn>
                <a:cxn ang="0">
                  <a:pos x="58" y="10"/>
                </a:cxn>
                <a:cxn ang="0">
                  <a:pos x="28" y="2"/>
                </a:cxn>
                <a:cxn ang="0">
                  <a:pos x="16" y="8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60" y="76"/>
                </a:cxn>
                <a:cxn ang="0">
                  <a:pos x="88" y="84"/>
                </a:cxn>
                <a:cxn ang="0">
                  <a:pos x="114" y="88"/>
                </a:cxn>
                <a:cxn ang="0">
                  <a:pos x="156" y="102"/>
                </a:cxn>
                <a:cxn ang="0">
                  <a:pos x="192" y="126"/>
                </a:cxn>
                <a:cxn ang="0">
                  <a:pos x="212" y="140"/>
                </a:cxn>
                <a:cxn ang="0">
                  <a:pos x="256" y="164"/>
                </a:cxn>
                <a:cxn ang="0">
                  <a:pos x="282" y="172"/>
                </a:cxn>
                <a:cxn ang="0">
                  <a:pos x="314" y="176"/>
                </a:cxn>
                <a:cxn ang="0">
                  <a:pos x="366" y="188"/>
                </a:cxn>
                <a:cxn ang="0">
                  <a:pos x="384" y="196"/>
                </a:cxn>
                <a:cxn ang="0">
                  <a:pos x="434" y="214"/>
                </a:cxn>
                <a:cxn ang="0">
                  <a:pos x="456" y="216"/>
                </a:cxn>
                <a:cxn ang="0">
                  <a:pos x="462" y="198"/>
                </a:cxn>
              </a:cxnLst>
              <a:rect l="0" t="0" r="r" b="b"/>
              <a:pathLst>
                <a:path w="484" h="218">
                  <a:moveTo>
                    <a:pt x="462" y="198"/>
                  </a:moveTo>
                  <a:lnTo>
                    <a:pt x="462" y="198"/>
                  </a:lnTo>
                  <a:lnTo>
                    <a:pt x="458" y="194"/>
                  </a:lnTo>
                  <a:lnTo>
                    <a:pt x="444" y="186"/>
                  </a:lnTo>
                  <a:lnTo>
                    <a:pt x="424" y="174"/>
                  </a:lnTo>
                  <a:lnTo>
                    <a:pt x="398" y="164"/>
                  </a:lnTo>
                  <a:lnTo>
                    <a:pt x="398" y="164"/>
                  </a:lnTo>
                  <a:lnTo>
                    <a:pt x="398" y="164"/>
                  </a:lnTo>
                  <a:lnTo>
                    <a:pt x="380" y="156"/>
                  </a:lnTo>
                  <a:lnTo>
                    <a:pt x="364" y="148"/>
                  </a:lnTo>
                  <a:lnTo>
                    <a:pt x="336" y="12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296" y="100"/>
                  </a:lnTo>
                  <a:lnTo>
                    <a:pt x="284" y="94"/>
                  </a:lnTo>
                  <a:lnTo>
                    <a:pt x="260" y="86"/>
                  </a:lnTo>
                  <a:lnTo>
                    <a:pt x="236" y="80"/>
                  </a:lnTo>
                  <a:lnTo>
                    <a:pt x="212" y="78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70" y="68"/>
                  </a:lnTo>
                  <a:lnTo>
                    <a:pt x="150" y="60"/>
                  </a:lnTo>
                  <a:lnTo>
                    <a:pt x="130" y="48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96" y="26"/>
                  </a:lnTo>
                  <a:lnTo>
                    <a:pt x="84" y="20"/>
                  </a:lnTo>
                  <a:lnTo>
                    <a:pt x="58" y="10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0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54"/>
                  </a:lnTo>
                  <a:lnTo>
                    <a:pt x="34" y="64"/>
                  </a:lnTo>
                  <a:lnTo>
                    <a:pt x="60" y="76"/>
                  </a:lnTo>
                  <a:lnTo>
                    <a:pt x="74" y="80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114" y="88"/>
                  </a:lnTo>
                  <a:lnTo>
                    <a:pt x="136" y="94"/>
                  </a:lnTo>
                  <a:lnTo>
                    <a:pt x="156" y="102"/>
                  </a:lnTo>
                  <a:lnTo>
                    <a:pt x="174" y="112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212" y="140"/>
                  </a:lnTo>
                  <a:lnTo>
                    <a:pt x="232" y="154"/>
                  </a:lnTo>
                  <a:lnTo>
                    <a:pt x="256" y="164"/>
                  </a:lnTo>
                  <a:lnTo>
                    <a:pt x="268" y="168"/>
                  </a:lnTo>
                  <a:lnTo>
                    <a:pt x="282" y="172"/>
                  </a:lnTo>
                  <a:lnTo>
                    <a:pt x="314" y="176"/>
                  </a:lnTo>
                  <a:lnTo>
                    <a:pt x="314" y="176"/>
                  </a:lnTo>
                  <a:lnTo>
                    <a:pt x="350" y="182"/>
                  </a:lnTo>
                  <a:lnTo>
                    <a:pt x="366" y="188"/>
                  </a:lnTo>
                  <a:lnTo>
                    <a:pt x="384" y="196"/>
                  </a:lnTo>
                  <a:lnTo>
                    <a:pt x="384" y="196"/>
                  </a:lnTo>
                  <a:lnTo>
                    <a:pt x="410" y="206"/>
                  </a:lnTo>
                  <a:lnTo>
                    <a:pt x="434" y="214"/>
                  </a:lnTo>
                  <a:lnTo>
                    <a:pt x="448" y="216"/>
                  </a:lnTo>
                  <a:lnTo>
                    <a:pt x="456" y="216"/>
                  </a:lnTo>
                  <a:lnTo>
                    <a:pt x="484" y="218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57"/>
            <p:cNvSpPr>
              <a:spLocks/>
            </p:cNvSpPr>
            <p:nvPr/>
          </p:nvSpPr>
          <p:spPr bwMode="auto">
            <a:xfrm>
              <a:off x="4638675" y="3438525"/>
              <a:ext cx="701675" cy="3079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4" y="42"/>
                </a:cxn>
                <a:cxn ang="0">
                  <a:pos x="48" y="54"/>
                </a:cxn>
                <a:cxn ang="0">
                  <a:pos x="62" y="58"/>
                </a:cxn>
                <a:cxn ang="0">
                  <a:pos x="76" y="62"/>
                </a:cxn>
                <a:cxn ang="0">
                  <a:pos x="76" y="62"/>
                </a:cxn>
                <a:cxn ang="0">
                  <a:pos x="102" y="66"/>
                </a:cxn>
                <a:cxn ang="0">
                  <a:pos x="124" y="72"/>
                </a:cxn>
                <a:cxn ang="0">
                  <a:pos x="146" y="80"/>
                </a:cxn>
                <a:cxn ang="0">
                  <a:pos x="166" y="92"/>
                </a:cxn>
                <a:cxn ang="0">
                  <a:pos x="166" y="92"/>
                </a:cxn>
                <a:cxn ang="0">
                  <a:pos x="186" y="108"/>
                </a:cxn>
                <a:cxn ang="0">
                  <a:pos x="210" y="124"/>
                </a:cxn>
                <a:cxn ang="0">
                  <a:pos x="224" y="132"/>
                </a:cxn>
                <a:cxn ang="0">
                  <a:pos x="238" y="140"/>
                </a:cxn>
                <a:cxn ang="0">
                  <a:pos x="254" y="146"/>
                </a:cxn>
                <a:cxn ang="0">
                  <a:pos x="270" y="150"/>
                </a:cxn>
                <a:cxn ang="0">
                  <a:pos x="270" y="150"/>
                </a:cxn>
                <a:cxn ang="0">
                  <a:pos x="326" y="158"/>
                </a:cxn>
                <a:cxn ang="0">
                  <a:pos x="350" y="164"/>
                </a:cxn>
                <a:cxn ang="0">
                  <a:pos x="374" y="174"/>
                </a:cxn>
                <a:cxn ang="0">
                  <a:pos x="374" y="174"/>
                </a:cxn>
                <a:cxn ang="0">
                  <a:pos x="400" y="186"/>
                </a:cxn>
                <a:cxn ang="0">
                  <a:pos x="422" y="192"/>
                </a:cxn>
                <a:cxn ang="0">
                  <a:pos x="442" y="194"/>
                </a:cxn>
                <a:cxn ang="0">
                  <a:pos x="442" y="194"/>
                </a:cxn>
                <a:cxn ang="0">
                  <a:pos x="442" y="194"/>
                </a:cxn>
                <a:cxn ang="0">
                  <a:pos x="424" y="182"/>
                </a:cxn>
                <a:cxn ang="0">
                  <a:pos x="406" y="172"/>
                </a:cxn>
                <a:cxn ang="0">
                  <a:pos x="380" y="162"/>
                </a:cxn>
                <a:cxn ang="0">
                  <a:pos x="380" y="162"/>
                </a:cxn>
                <a:cxn ang="0">
                  <a:pos x="354" y="150"/>
                </a:cxn>
                <a:cxn ang="0">
                  <a:pos x="334" y="138"/>
                </a:cxn>
                <a:cxn ang="0">
                  <a:pos x="288" y="104"/>
                </a:cxn>
                <a:cxn ang="0">
                  <a:pos x="288" y="104"/>
                </a:cxn>
                <a:cxn ang="0">
                  <a:pos x="274" y="96"/>
                </a:cxn>
                <a:cxn ang="0">
                  <a:pos x="260" y="88"/>
                </a:cxn>
                <a:cxn ang="0">
                  <a:pos x="244" y="84"/>
                </a:cxn>
                <a:cxn ang="0">
                  <a:pos x="230" y="80"/>
                </a:cxn>
                <a:cxn ang="0">
                  <a:pos x="200" y="76"/>
                </a:cxn>
                <a:cxn ang="0">
                  <a:pos x="174" y="72"/>
                </a:cxn>
                <a:cxn ang="0">
                  <a:pos x="174" y="72"/>
                </a:cxn>
                <a:cxn ang="0">
                  <a:pos x="152" y="66"/>
                </a:cxn>
                <a:cxn ang="0">
                  <a:pos x="130" y="56"/>
                </a:cxn>
                <a:cxn ang="0">
                  <a:pos x="110" y="44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76" y="22"/>
                </a:cxn>
                <a:cxn ang="0">
                  <a:pos x="64" y="16"/>
                </a:cxn>
                <a:cxn ang="0">
                  <a:pos x="40" y="6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0" y="28"/>
                </a:cxn>
              </a:cxnLst>
              <a:rect l="0" t="0" r="r" b="b"/>
              <a:pathLst>
                <a:path w="442" h="194">
                  <a:moveTo>
                    <a:pt x="0" y="28"/>
                  </a:moveTo>
                  <a:lnTo>
                    <a:pt x="0" y="28"/>
                  </a:lnTo>
                  <a:lnTo>
                    <a:pt x="8" y="32"/>
                  </a:lnTo>
                  <a:lnTo>
                    <a:pt x="24" y="42"/>
                  </a:lnTo>
                  <a:lnTo>
                    <a:pt x="48" y="54"/>
                  </a:lnTo>
                  <a:lnTo>
                    <a:pt x="62" y="58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102" y="66"/>
                  </a:lnTo>
                  <a:lnTo>
                    <a:pt x="124" y="72"/>
                  </a:lnTo>
                  <a:lnTo>
                    <a:pt x="146" y="8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86" y="108"/>
                  </a:lnTo>
                  <a:lnTo>
                    <a:pt x="210" y="124"/>
                  </a:lnTo>
                  <a:lnTo>
                    <a:pt x="224" y="132"/>
                  </a:lnTo>
                  <a:lnTo>
                    <a:pt x="238" y="140"/>
                  </a:lnTo>
                  <a:lnTo>
                    <a:pt x="254" y="146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326" y="158"/>
                  </a:lnTo>
                  <a:lnTo>
                    <a:pt x="350" y="164"/>
                  </a:lnTo>
                  <a:lnTo>
                    <a:pt x="374" y="174"/>
                  </a:lnTo>
                  <a:lnTo>
                    <a:pt x="374" y="174"/>
                  </a:lnTo>
                  <a:lnTo>
                    <a:pt x="400" y="186"/>
                  </a:lnTo>
                  <a:lnTo>
                    <a:pt x="422" y="192"/>
                  </a:lnTo>
                  <a:lnTo>
                    <a:pt x="442" y="194"/>
                  </a:lnTo>
                  <a:lnTo>
                    <a:pt x="442" y="194"/>
                  </a:lnTo>
                  <a:lnTo>
                    <a:pt x="442" y="194"/>
                  </a:lnTo>
                  <a:lnTo>
                    <a:pt x="424" y="182"/>
                  </a:lnTo>
                  <a:lnTo>
                    <a:pt x="406" y="172"/>
                  </a:lnTo>
                  <a:lnTo>
                    <a:pt x="380" y="162"/>
                  </a:lnTo>
                  <a:lnTo>
                    <a:pt x="380" y="162"/>
                  </a:lnTo>
                  <a:lnTo>
                    <a:pt x="354" y="150"/>
                  </a:lnTo>
                  <a:lnTo>
                    <a:pt x="334" y="138"/>
                  </a:lnTo>
                  <a:lnTo>
                    <a:pt x="288" y="104"/>
                  </a:lnTo>
                  <a:lnTo>
                    <a:pt x="288" y="104"/>
                  </a:lnTo>
                  <a:lnTo>
                    <a:pt x="274" y="96"/>
                  </a:lnTo>
                  <a:lnTo>
                    <a:pt x="260" y="88"/>
                  </a:lnTo>
                  <a:lnTo>
                    <a:pt x="244" y="84"/>
                  </a:lnTo>
                  <a:lnTo>
                    <a:pt x="230" y="80"/>
                  </a:lnTo>
                  <a:lnTo>
                    <a:pt x="200" y="76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52" y="66"/>
                  </a:lnTo>
                  <a:lnTo>
                    <a:pt x="130" y="56"/>
                  </a:lnTo>
                  <a:lnTo>
                    <a:pt x="110" y="44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76" y="22"/>
                  </a:lnTo>
                  <a:lnTo>
                    <a:pt x="64" y="16"/>
                  </a:lnTo>
                  <a:lnTo>
                    <a:pt x="40" y="6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58"/>
            <p:cNvSpPr>
              <a:spLocks/>
            </p:cNvSpPr>
            <p:nvPr/>
          </p:nvSpPr>
          <p:spPr bwMode="auto">
            <a:xfrm>
              <a:off x="4959350" y="3587750"/>
              <a:ext cx="155575" cy="66675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54" y="12"/>
                </a:cxn>
                <a:cxn ang="0">
                  <a:pos x="38" y="6"/>
                </a:cxn>
                <a:cxn ang="0">
                  <a:pos x="2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6" y="16"/>
                </a:cxn>
                <a:cxn ang="0">
                  <a:pos x="30" y="24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60" y="36"/>
                </a:cxn>
                <a:cxn ang="0">
                  <a:pos x="76" y="40"/>
                </a:cxn>
                <a:cxn ang="0">
                  <a:pos x="88" y="42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2" y="34"/>
                </a:cxn>
                <a:cxn ang="0">
                  <a:pos x="82" y="26"/>
                </a:cxn>
                <a:cxn ang="0">
                  <a:pos x="68" y="18"/>
                </a:cxn>
                <a:cxn ang="0">
                  <a:pos x="54" y="12"/>
                </a:cxn>
                <a:cxn ang="0">
                  <a:pos x="54" y="12"/>
                </a:cxn>
              </a:cxnLst>
              <a:rect l="0" t="0" r="r" b="b"/>
              <a:pathLst>
                <a:path w="98" h="42">
                  <a:moveTo>
                    <a:pt x="54" y="12"/>
                  </a:moveTo>
                  <a:lnTo>
                    <a:pt x="54" y="12"/>
                  </a:lnTo>
                  <a:lnTo>
                    <a:pt x="38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6" y="16"/>
                  </a:lnTo>
                  <a:lnTo>
                    <a:pt x="30" y="2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0" y="36"/>
                  </a:lnTo>
                  <a:lnTo>
                    <a:pt x="76" y="40"/>
                  </a:lnTo>
                  <a:lnTo>
                    <a:pt x="8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2" y="26"/>
                  </a:lnTo>
                  <a:lnTo>
                    <a:pt x="6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59"/>
            <p:cNvSpPr>
              <a:spLocks/>
            </p:cNvSpPr>
            <p:nvPr/>
          </p:nvSpPr>
          <p:spPr bwMode="auto">
            <a:xfrm>
              <a:off x="4562475" y="3473450"/>
              <a:ext cx="346075" cy="768350"/>
            </a:xfrm>
            <a:custGeom>
              <a:avLst/>
              <a:gdLst/>
              <a:ahLst/>
              <a:cxnLst>
                <a:cxn ang="0">
                  <a:pos x="216" y="456"/>
                </a:cxn>
                <a:cxn ang="0">
                  <a:pos x="214" y="434"/>
                </a:cxn>
                <a:cxn ang="0">
                  <a:pos x="196" y="384"/>
                </a:cxn>
                <a:cxn ang="0">
                  <a:pos x="196" y="384"/>
                </a:cxn>
                <a:cxn ang="0">
                  <a:pos x="182" y="350"/>
                </a:cxn>
                <a:cxn ang="0">
                  <a:pos x="172" y="282"/>
                </a:cxn>
                <a:cxn ang="0">
                  <a:pos x="168" y="268"/>
                </a:cxn>
                <a:cxn ang="0">
                  <a:pos x="154" y="232"/>
                </a:cxn>
                <a:cxn ang="0">
                  <a:pos x="126" y="192"/>
                </a:cxn>
                <a:cxn ang="0">
                  <a:pos x="112" y="174"/>
                </a:cxn>
                <a:cxn ang="0">
                  <a:pos x="94" y="136"/>
                </a:cxn>
                <a:cxn ang="0">
                  <a:pos x="84" y="88"/>
                </a:cxn>
                <a:cxn ang="0">
                  <a:pos x="80" y="74"/>
                </a:cxn>
                <a:cxn ang="0">
                  <a:pos x="64" y="36"/>
                </a:cxn>
                <a:cxn ang="0">
                  <a:pos x="48" y="8"/>
                </a:cxn>
                <a:cxn ang="0">
                  <a:pos x="36" y="4"/>
                </a:cxn>
                <a:cxn ang="0">
                  <a:pos x="2" y="28"/>
                </a:cxn>
                <a:cxn ang="0">
                  <a:pos x="4" y="36"/>
                </a:cxn>
                <a:cxn ang="0">
                  <a:pos x="18" y="84"/>
                </a:cxn>
                <a:cxn ang="0">
                  <a:pos x="34" y="110"/>
                </a:cxn>
                <a:cxn ang="0">
                  <a:pos x="48" y="130"/>
                </a:cxn>
                <a:cxn ang="0">
                  <a:pos x="68" y="170"/>
                </a:cxn>
                <a:cxn ang="0">
                  <a:pos x="78" y="212"/>
                </a:cxn>
                <a:cxn ang="0">
                  <a:pos x="80" y="236"/>
                </a:cxn>
                <a:cxn ang="0">
                  <a:pos x="94" y="284"/>
                </a:cxn>
                <a:cxn ang="0">
                  <a:pos x="108" y="308"/>
                </a:cxn>
                <a:cxn ang="0">
                  <a:pos x="128" y="336"/>
                </a:cxn>
                <a:cxn ang="0">
                  <a:pos x="156" y="380"/>
                </a:cxn>
                <a:cxn ang="0">
                  <a:pos x="164" y="396"/>
                </a:cxn>
                <a:cxn ang="0">
                  <a:pos x="186" y="444"/>
                </a:cxn>
                <a:cxn ang="0">
                  <a:pos x="198" y="462"/>
                </a:cxn>
                <a:cxn ang="0">
                  <a:pos x="216" y="456"/>
                </a:cxn>
              </a:cxnLst>
              <a:rect l="0" t="0" r="r" b="b"/>
              <a:pathLst>
                <a:path w="218" h="484">
                  <a:moveTo>
                    <a:pt x="216" y="456"/>
                  </a:moveTo>
                  <a:lnTo>
                    <a:pt x="216" y="456"/>
                  </a:lnTo>
                  <a:lnTo>
                    <a:pt x="216" y="448"/>
                  </a:lnTo>
                  <a:lnTo>
                    <a:pt x="214" y="434"/>
                  </a:lnTo>
                  <a:lnTo>
                    <a:pt x="206" y="410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88" y="366"/>
                  </a:lnTo>
                  <a:lnTo>
                    <a:pt x="182" y="350"/>
                  </a:lnTo>
                  <a:lnTo>
                    <a:pt x="176" y="314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68" y="268"/>
                  </a:lnTo>
                  <a:lnTo>
                    <a:pt x="164" y="256"/>
                  </a:lnTo>
                  <a:lnTo>
                    <a:pt x="154" y="232"/>
                  </a:lnTo>
                  <a:lnTo>
                    <a:pt x="140" y="212"/>
                  </a:lnTo>
                  <a:lnTo>
                    <a:pt x="126" y="192"/>
                  </a:lnTo>
                  <a:lnTo>
                    <a:pt x="112" y="174"/>
                  </a:lnTo>
                  <a:lnTo>
                    <a:pt x="112" y="174"/>
                  </a:lnTo>
                  <a:lnTo>
                    <a:pt x="102" y="156"/>
                  </a:lnTo>
                  <a:lnTo>
                    <a:pt x="94" y="136"/>
                  </a:lnTo>
                  <a:lnTo>
                    <a:pt x="88" y="114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0" y="74"/>
                  </a:lnTo>
                  <a:lnTo>
                    <a:pt x="76" y="60"/>
                  </a:lnTo>
                  <a:lnTo>
                    <a:pt x="64" y="36"/>
                  </a:lnTo>
                  <a:lnTo>
                    <a:pt x="54" y="18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10" y="56"/>
                  </a:lnTo>
                  <a:lnTo>
                    <a:pt x="18" y="84"/>
                  </a:lnTo>
                  <a:lnTo>
                    <a:pt x="26" y="96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48" y="130"/>
                  </a:lnTo>
                  <a:lnTo>
                    <a:pt x="60" y="150"/>
                  </a:lnTo>
                  <a:lnTo>
                    <a:pt x="68" y="170"/>
                  </a:lnTo>
                  <a:lnTo>
                    <a:pt x="74" y="190"/>
                  </a:lnTo>
                  <a:lnTo>
                    <a:pt x="78" y="212"/>
                  </a:lnTo>
                  <a:lnTo>
                    <a:pt x="78" y="212"/>
                  </a:lnTo>
                  <a:lnTo>
                    <a:pt x="80" y="236"/>
                  </a:lnTo>
                  <a:lnTo>
                    <a:pt x="86" y="260"/>
                  </a:lnTo>
                  <a:lnTo>
                    <a:pt x="94" y="284"/>
                  </a:lnTo>
                  <a:lnTo>
                    <a:pt x="100" y="296"/>
                  </a:lnTo>
                  <a:lnTo>
                    <a:pt x="108" y="308"/>
                  </a:lnTo>
                  <a:lnTo>
                    <a:pt x="128" y="336"/>
                  </a:lnTo>
                  <a:lnTo>
                    <a:pt x="128" y="336"/>
                  </a:lnTo>
                  <a:lnTo>
                    <a:pt x="148" y="364"/>
                  </a:lnTo>
                  <a:lnTo>
                    <a:pt x="156" y="380"/>
                  </a:lnTo>
                  <a:lnTo>
                    <a:pt x="164" y="396"/>
                  </a:lnTo>
                  <a:lnTo>
                    <a:pt x="164" y="396"/>
                  </a:lnTo>
                  <a:lnTo>
                    <a:pt x="174" y="424"/>
                  </a:lnTo>
                  <a:lnTo>
                    <a:pt x="186" y="444"/>
                  </a:lnTo>
                  <a:lnTo>
                    <a:pt x="194" y="458"/>
                  </a:lnTo>
                  <a:lnTo>
                    <a:pt x="198" y="462"/>
                  </a:lnTo>
                  <a:lnTo>
                    <a:pt x="218" y="484"/>
                  </a:lnTo>
                  <a:lnTo>
                    <a:pt x="216" y="45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60"/>
            <p:cNvSpPr>
              <a:spLocks/>
            </p:cNvSpPr>
            <p:nvPr/>
          </p:nvSpPr>
          <p:spPr bwMode="auto">
            <a:xfrm>
              <a:off x="4581525" y="3495675"/>
              <a:ext cx="307975" cy="7016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6" y="40"/>
                </a:cxn>
                <a:cxn ang="0">
                  <a:pos x="16" y="64"/>
                </a:cxn>
                <a:cxn ang="0">
                  <a:pos x="22" y="76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44" y="110"/>
                </a:cxn>
                <a:cxn ang="0">
                  <a:pos x="56" y="130"/>
                </a:cxn>
                <a:cxn ang="0">
                  <a:pos x="66" y="152"/>
                </a:cxn>
                <a:cxn ang="0">
                  <a:pos x="72" y="174"/>
                </a:cxn>
                <a:cxn ang="0">
                  <a:pos x="72" y="174"/>
                </a:cxn>
                <a:cxn ang="0">
                  <a:pos x="76" y="200"/>
                </a:cxn>
                <a:cxn ang="0">
                  <a:pos x="80" y="230"/>
                </a:cxn>
                <a:cxn ang="0">
                  <a:pos x="84" y="244"/>
                </a:cxn>
                <a:cxn ang="0">
                  <a:pos x="88" y="260"/>
                </a:cxn>
                <a:cxn ang="0">
                  <a:pos x="96" y="274"/>
                </a:cxn>
                <a:cxn ang="0">
                  <a:pos x="104" y="288"/>
                </a:cxn>
                <a:cxn ang="0">
                  <a:pos x="104" y="288"/>
                </a:cxn>
                <a:cxn ang="0">
                  <a:pos x="138" y="334"/>
                </a:cxn>
                <a:cxn ang="0">
                  <a:pos x="150" y="354"/>
                </a:cxn>
                <a:cxn ang="0">
                  <a:pos x="162" y="380"/>
                </a:cxn>
                <a:cxn ang="0">
                  <a:pos x="162" y="380"/>
                </a:cxn>
                <a:cxn ang="0">
                  <a:pos x="172" y="406"/>
                </a:cxn>
                <a:cxn ang="0">
                  <a:pos x="182" y="424"/>
                </a:cxn>
                <a:cxn ang="0">
                  <a:pos x="194" y="442"/>
                </a:cxn>
                <a:cxn ang="0">
                  <a:pos x="194" y="442"/>
                </a:cxn>
                <a:cxn ang="0">
                  <a:pos x="194" y="442"/>
                </a:cxn>
                <a:cxn ang="0">
                  <a:pos x="192" y="422"/>
                </a:cxn>
                <a:cxn ang="0">
                  <a:pos x="186" y="400"/>
                </a:cxn>
                <a:cxn ang="0">
                  <a:pos x="174" y="374"/>
                </a:cxn>
                <a:cxn ang="0">
                  <a:pos x="174" y="374"/>
                </a:cxn>
                <a:cxn ang="0">
                  <a:pos x="164" y="350"/>
                </a:cxn>
                <a:cxn ang="0">
                  <a:pos x="158" y="326"/>
                </a:cxn>
                <a:cxn ang="0">
                  <a:pos x="150" y="270"/>
                </a:cxn>
                <a:cxn ang="0">
                  <a:pos x="150" y="270"/>
                </a:cxn>
                <a:cxn ang="0">
                  <a:pos x="146" y="254"/>
                </a:cxn>
                <a:cxn ang="0">
                  <a:pos x="140" y="238"/>
                </a:cxn>
                <a:cxn ang="0">
                  <a:pos x="132" y="224"/>
                </a:cxn>
                <a:cxn ang="0">
                  <a:pos x="124" y="210"/>
                </a:cxn>
                <a:cxn ang="0">
                  <a:pos x="108" y="186"/>
                </a:cxn>
                <a:cxn ang="0">
                  <a:pos x="92" y="166"/>
                </a:cxn>
                <a:cxn ang="0">
                  <a:pos x="92" y="166"/>
                </a:cxn>
                <a:cxn ang="0">
                  <a:pos x="80" y="146"/>
                </a:cxn>
                <a:cxn ang="0">
                  <a:pos x="72" y="124"/>
                </a:cxn>
                <a:cxn ang="0">
                  <a:pos x="66" y="102"/>
                </a:cxn>
                <a:cxn ang="0">
                  <a:pos x="62" y="76"/>
                </a:cxn>
                <a:cxn ang="0">
                  <a:pos x="62" y="76"/>
                </a:cxn>
                <a:cxn ang="0">
                  <a:pos x="58" y="62"/>
                </a:cxn>
                <a:cxn ang="0">
                  <a:pos x="54" y="48"/>
                </a:cxn>
                <a:cxn ang="0">
                  <a:pos x="42" y="24"/>
                </a:cxn>
                <a:cxn ang="0">
                  <a:pos x="32" y="8"/>
                </a:cxn>
                <a:cxn ang="0">
                  <a:pos x="28" y="0"/>
                </a:cxn>
                <a:cxn ang="0">
                  <a:pos x="0" y="12"/>
                </a:cxn>
              </a:cxnLst>
              <a:rect l="0" t="0" r="r" b="b"/>
              <a:pathLst>
                <a:path w="194" h="442">
                  <a:moveTo>
                    <a:pt x="0" y="12"/>
                  </a:moveTo>
                  <a:lnTo>
                    <a:pt x="0" y="12"/>
                  </a:lnTo>
                  <a:lnTo>
                    <a:pt x="2" y="20"/>
                  </a:lnTo>
                  <a:lnTo>
                    <a:pt x="6" y="40"/>
                  </a:lnTo>
                  <a:lnTo>
                    <a:pt x="16" y="64"/>
                  </a:lnTo>
                  <a:lnTo>
                    <a:pt x="22" y="76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44" y="110"/>
                  </a:lnTo>
                  <a:lnTo>
                    <a:pt x="56" y="130"/>
                  </a:lnTo>
                  <a:lnTo>
                    <a:pt x="66" y="152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76" y="200"/>
                  </a:lnTo>
                  <a:lnTo>
                    <a:pt x="80" y="230"/>
                  </a:lnTo>
                  <a:lnTo>
                    <a:pt x="84" y="244"/>
                  </a:lnTo>
                  <a:lnTo>
                    <a:pt x="88" y="260"/>
                  </a:lnTo>
                  <a:lnTo>
                    <a:pt x="96" y="274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38" y="334"/>
                  </a:lnTo>
                  <a:lnTo>
                    <a:pt x="150" y="354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72" y="406"/>
                  </a:lnTo>
                  <a:lnTo>
                    <a:pt x="182" y="424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2" y="422"/>
                  </a:lnTo>
                  <a:lnTo>
                    <a:pt x="186" y="400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64" y="350"/>
                  </a:lnTo>
                  <a:lnTo>
                    <a:pt x="158" y="326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6" y="254"/>
                  </a:lnTo>
                  <a:lnTo>
                    <a:pt x="140" y="238"/>
                  </a:lnTo>
                  <a:lnTo>
                    <a:pt x="132" y="224"/>
                  </a:lnTo>
                  <a:lnTo>
                    <a:pt x="124" y="210"/>
                  </a:lnTo>
                  <a:lnTo>
                    <a:pt x="108" y="18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80" y="146"/>
                  </a:lnTo>
                  <a:lnTo>
                    <a:pt x="72" y="124"/>
                  </a:lnTo>
                  <a:lnTo>
                    <a:pt x="66" y="102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58" y="62"/>
                  </a:lnTo>
                  <a:lnTo>
                    <a:pt x="54" y="48"/>
                  </a:lnTo>
                  <a:lnTo>
                    <a:pt x="42" y="24"/>
                  </a:lnTo>
                  <a:lnTo>
                    <a:pt x="32" y="8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61"/>
            <p:cNvSpPr>
              <a:spLocks/>
            </p:cNvSpPr>
            <p:nvPr/>
          </p:nvSpPr>
          <p:spPr bwMode="auto">
            <a:xfrm>
              <a:off x="4730750" y="3816350"/>
              <a:ext cx="66675" cy="155575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44"/>
                </a:cxn>
                <a:cxn ang="0">
                  <a:pos x="24" y="30"/>
                </a:cxn>
                <a:cxn ang="0">
                  <a:pos x="16" y="16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6" y="38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8" y="68"/>
                </a:cxn>
                <a:cxn ang="0">
                  <a:pos x="26" y="82"/>
                </a:cxn>
                <a:cxn ang="0">
                  <a:pos x="34" y="92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42" y="88"/>
                </a:cxn>
                <a:cxn ang="0">
                  <a:pos x="40" y="76"/>
                </a:cxn>
                <a:cxn ang="0">
                  <a:pos x="36" y="60"/>
                </a:cxn>
                <a:cxn ang="0">
                  <a:pos x="32" y="44"/>
                </a:cxn>
                <a:cxn ang="0">
                  <a:pos x="32" y="44"/>
                </a:cxn>
              </a:cxnLst>
              <a:rect l="0" t="0" r="r" b="b"/>
              <a:pathLst>
                <a:path w="42" h="98">
                  <a:moveTo>
                    <a:pt x="32" y="44"/>
                  </a:moveTo>
                  <a:lnTo>
                    <a:pt x="32" y="44"/>
                  </a:lnTo>
                  <a:lnTo>
                    <a:pt x="24" y="30"/>
                  </a:lnTo>
                  <a:lnTo>
                    <a:pt x="16" y="16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8" y="68"/>
                  </a:lnTo>
                  <a:lnTo>
                    <a:pt x="26" y="82"/>
                  </a:lnTo>
                  <a:lnTo>
                    <a:pt x="34" y="92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88"/>
                  </a:lnTo>
                  <a:lnTo>
                    <a:pt x="40" y="76"/>
                  </a:lnTo>
                  <a:lnTo>
                    <a:pt x="36" y="60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62"/>
            <p:cNvSpPr>
              <a:spLocks/>
            </p:cNvSpPr>
            <p:nvPr/>
          </p:nvSpPr>
          <p:spPr bwMode="auto">
            <a:xfrm>
              <a:off x="4235450" y="3473450"/>
              <a:ext cx="346075" cy="768350"/>
            </a:xfrm>
            <a:custGeom>
              <a:avLst/>
              <a:gdLst/>
              <a:ahLst/>
              <a:cxnLst>
                <a:cxn ang="0">
                  <a:pos x="20" y="462"/>
                </a:cxn>
                <a:cxn ang="0">
                  <a:pos x="32" y="444"/>
                </a:cxn>
                <a:cxn ang="0">
                  <a:pos x="54" y="396"/>
                </a:cxn>
                <a:cxn ang="0">
                  <a:pos x="54" y="396"/>
                </a:cxn>
                <a:cxn ang="0">
                  <a:pos x="70" y="364"/>
                </a:cxn>
                <a:cxn ang="0">
                  <a:pos x="110" y="308"/>
                </a:cxn>
                <a:cxn ang="0">
                  <a:pos x="118" y="296"/>
                </a:cxn>
                <a:cxn ang="0">
                  <a:pos x="132" y="260"/>
                </a:cxn>
                <a:cxn ang="0">
                  <a:pos x="140" y="212"/>
                </a:cxn>
                <a:cxn ang="0">
                  <a:pos x="144" y="190"/>
                </a:cxn>
                <a:cxn ang="0">
                  <a:pos x="158" y="150"/>
                </a:cxn>
                <a:cxn ang="0">
                  <a:pos x="184" y="110"/>
                </a:cxn>
                <a:cxn ang="0">
                  <a:pos x="192" y="96"/>
                </a:cxn>
                <a:cxn ang="0">
                  <a:pos x="208" y="58"/>
                </a:cxn>
                <a:cxn ang="0">
                  <a:pos x="216" y="28"/>
                </a:cxn>
                <a:cxn ang="0">
                  <a:pos x="210" y="16"/>
                </a:cxn>
                <a:cxn ang="0">
                  <a:pos x="170" y="8"/>
                </a:cxn>
                <a:cxn ang="0">
                  <a:pos x="164" y="16"/>
                </a:cxn>
                <a:cxn ang="0">
                  <a:pos x="142" y="60"/>
                </a:cxn>
                <a:cxn ang="0">
                  <a:pos x="134" y="88"/>
                </a:cxn>
                <a:cxn ang="0">
                  <a:pos x="130" y="114"/>
                </a:cxn>
                <a:cxn ang="0">
                  <a:pos x="116" y="156"/>
                </a:cxn>
                <a:cxn ang="0">
                  <a:pos x="92" y="192"/>
                </a:cxn>
                <a:cxn ang="0">
                  <a:pos x="78" y="212"/>
                </a:cxn>
                <a:cxn ang="0">
                  <a:pos x="54" y="256"/>
                </a:cxn>
                <a:cxn ang="0">
                  <a:pos x="46" y="282"/>
                </a:cxn>
                <a:cxn ang="0">
                  <a:pos x="42" y="314"/>
                </a:cxn>
                <a:cxn ang="0">
                  <a:pos x="30" y="366"/>
                </a:cxn>
                <a:cxn ang="0">
                  <a:pos x="22" y="384"/>
                </a:cxn>
                <a:cxn ang="0">
                  <a:pos x="4" y="434"/>
                </a:cxn>
                <a:cxn ang="0">
                  <a:pos x="2" y="456"/>
                </a:cxn>
                <a:cxn ang="0">
                  <a:pos x="20" y="462"/>
                </a:cxn>
              </a:cxnLst>
              <a:rect l="0" t="0" r="r" b="b"/>
              <a:pathLst>
                <a:path w="218" h="484">
                  <a:moveTo>
                    <a:pt x="20" y="462"/>
                  </a:moveTo>
                  <a:lnTo>
                    <a:pt x="20" y="462"/>
                  </a:lnTo>
                  <a:lnTo>
                    <a:pt x="24" y="458"/>
                  </a:lnTo>
                  <a:lnTo>
                    <a:pt x="32" y="444"/>
                  </a:lnTo>
                  <a:lnTo>
                    <a:pt x="44" y="424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62" y="380"/>
                  </a:lnTo>
                  <a:lnTo>
                    <a:pt x="70" y="364"/>
                  </a:lnTo>
                  <a:lnTo>
                    <a:pt x="90" y="336"/>
                  </a:lnTo>
                  <a:lnTo>
                    <a:pt x="110" y="308"/>
                  </a:lnTo>
                  <a:lnTo>
                    <a:pt x="110" y="308"/>
                  </a:lnTo>
                  <a:lnTo>
                    <a:pt x="118" y="296"/>
                  </a:lnTo>
                  <a:lnTo>
                    <a:pt x="124" y="284"/>
                  </a:lnTo>
                  <a:lnTo>
                    <a:pt x="132" y="260"/>
                  </a:lnTo>
                  <a:lnTo>
                    <a:pt x="138" y="236"/>
                  </a:lnTo>
                  <a:lnTo>
                    <a:pt x="140" y="21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50" y="170"/>
                  </a:lnTo>
                  <a:lnTo>
                    <a:pt x="158" y="150"/>
                  </a:lnTo>
                  <a:lnTo>
                    <a:pt x="170" y="13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92" y="96"/>
                  </a:lnTo>
                  <a:lnTo>
                    <a:pt x="198" y="84"/>
                  </a:lnTo>
                  <a:lnTo>
                    <a:pt x="208" y="58"/>
                  </a:lnTo>
                  <a:lnTo>
                    <a:pt x="214" y="38"/>
                  </a:lnTo>
                  <a:lnTo>
                    <a:pt x="216" y="28"/>
                  </a:lnTo>
                  <a:lnTo>
                    <a:pt x="218" y="18"/>
                  </a:lnTo>
                  <a:lnTo>
                    <a:pt x="210" y="16"/>
                  </a:lnTo>
                  <a:lnTo>
                    <a:pt x="174" y="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64" y="16"/>
                  </a:lnTo>
                  <a:lnTo>
                    <a:pt x="154" y="34"/>
                  </a:lnTo>
                  <a:lnTo>
                    <a:pt x="142" y="60"/>
                  </a:lnTo>
                  <a:lnTo>
                    <a:pt x="138" y="7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0" y="114"/>
                  </a:lnTo>
                  <a:lnTo>
                    <a:pt x="124" y="136"/>
                  </a:lnTo>
                  <a:lnTo>
                    <a:pt x="116" y="156"/>
                  </a:lnTo>
                  <a:lnTo>
                    <a:pt x="106" y="174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78" y="212"/>
                  </a:lnTo>
                  <a:lnTo>
                    <a:pt x="64" y="232"/>
                  </a:lnTo>
                  <a:lnTo>
                    <a:pt x="54" y="256"/>
                  </a:lnTo>
                  <a:lnTo>
                    <a:pt x="50" y="268"/>
                  </a:lnTo>
                  <a:lnTo>
                    <a:pt x="46" y="282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36" y="350"/>
                  </a:lnTo>
                  <a:lnTo>
                    <a:pt x="30" y="366"/>
                  </a:lnTo>
                  <a:lnTo>
                    <a:pt x="22" y="384"/>
                  </a:lnTo>
                  <a:lnTo>
                    <a:pt x="22" y="384"/>
                  </a:lnTo>
                  <a:lnTo>
                    <a:pt x="12" y="410"/>
                  </a:lnTo>
                  <a:lnTo>
                    <a:pt x="4" y="434"/>
                  </a:lnTo>
                  <a:lnTo>
                    <a:pt x="2" y="448"/>
                  </a:lnTo>
                  <a:lnTo>
                    <a:pt x="2" y="456"/>
                  </a:lnTo>
                  <a:lnTo>
                    <a:pt x="0" y="484"/>
                  </a:lnTo>
                  <a:lnTo>
                    <a:pt x="20" y="46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63"/>
            <p:cNvSpPr>
              <a:spLocks/>
            </p:cNvSpPr>
            <p:nvPr/>
          </p:nvSpPr>
          <p:spPr bwMode="auto">
            <a:xfrm>
              <a:off x="4254500" y="3495675"/>
              <a:ext cx="307975" cy="7016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6" y="0"/>
                </a:cxn>
                <a:cxn ang="0">
                  <a:pos x="162" y="8"/>
                </a:cxn>
                <a:cxn ang="0">
                  <a:pos x="152" y="24"/>
                </a:cxn>
                <a:cxn ang="0">
                  <a:pos x="140" y="48"/>
                </a:cxn>
                <a:cxn ang="0">
                  <a:pos x="136" y="62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28" y="102"/>
                </a:cxn>
                <a:cxn ang="0">
                  <a:pos x="122" y="124"/>
                </a:cxn>
                <a:cxn ang="0">
                  <a:pos x="114" y="146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86" y="186"/>
                </a:cxn>
                <a:cxn ang="0">
                  <a:pos x="70" y="210"/>
                </a:cxn>
                <a:cxn ang="0">
                  <a:pos x="62" y="224"/>
                </a:cxn>
                <a:cxn ang="0">
                  <a:pos x="54" y="238"/>
                </a:cxn>
                <a:cxn ang="0">
                  <a:pos x="48" y="254"/>
                </a:cxn>
                <a:cxn ang="0">
                  <a:pos x="44" y="270"/>
                </a:cxn>
                <a:cxn ang="0">
                  <a:pos x="44" y="270"/>
                </a:cxn>
                <a:cxn ang="0">
                  <a:pos x="36" y="326"/>
                </a:cxn>
                <a:cxn ang="0">
                  <a:pos x="30" y="350"/>
                </a:cxn>
                <a:cxn ang="0">
                  <a:pos x="20" y="374"/>
                </a:cxn>
                <a:cxn ang="0">
                  <a:pos x="20" y="374"/>
                </a:cxn>
                <a:cxn ang="0">
                  <a:pos x="8" y="400"/>
                </a:cxn>
                <a:cxn ang="0">
                  <a:pos x="2" y="422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12" y="424"/>
                </a:cxn>
                <a:cxn ang="0">
                  <a:pos x="22" y="406"/>
                </a:cxn>
                <a:cxn ang="0">
                  <a:pos x="32" y="380"/>
                </a:cxn>
                <a:cxn ang="0">
                  <a:pos x="32" y="380"/>
                </a:cxn>
                <a:cxn ang="0">
                  <a:pos x="44" y="354"/>
                </a:cxn>
                <a:cxn ang="0">
                  <a:pos x="56" y="334"/>
                </a:cxn>
                <a:cxn ang="0">
                  <a:pos x="90" y="288"/>
                </a:cxn>
                <a:cxn ang="0">
                  <a:pos x="90" y="288"/>
                </a:cxn>
                <a:cxn ang="0">
                  <a:pos x="98" y="274"/>
                </a:cxn>
                <a:cxn ang="0">
                  <a:pos x="106" y="260"/>
                </a:cxn>
                <a:cxn ang="0">
                  <a:pos x="110" y="244"/>
                </a:cxn>
                <a:cxn ang="0">
                  <a:pos x="114" y="228"/>
                </a:cxn>
                <a:cxn ang="0">
                  <a:pos x="118" y="200"/>
                </a:cxn>
                <a:cxn ang="0">
                  <a:pos x="122" y="174"/>
                </a:cxn>
                <a:cxn ang="0">
                  <a:pos x="122" y="174"/>
                </a:cxn>
                <a:cxn ang="0">
                  <a:pos x="128" y="152"/>
                </a:cxn>
                <a:cxn ang="0">
                  <a:pos x="138" y="130"/>
                </a:cxn>
                <a:cxn ang="0">
                  <a:pos x="150" y="110"/>
                </a:cxn>
                <a:cxn ang="0">
                  <a:pos x="164" y="88"/>
                </a:cxn>
                <a:cxn ang="0">
                  <a:pos x="164" y="88"/>
                </a:cxn>
                <a:cxn ang="0">
                  <a:pos x="172" y="76"/>
                </a:cxn>
                <a:cxn ang="0">
                  <a:pos x="178" y="64"/>
                </a:cxn>
                <a:cxn ang="0">
                  <a:pos x="188" y="40"/>
                </a:cxn>
                <a:cxn ang="0">
                  <a:pos x="192" y="20"/>
                </a:cxn>
                <a:cxn ang="0">
                  <a:pos x="194" y="12"/>
                </a:cxn>
                <a:cxn ang="0">
                  <a:pos x="166" y="0"/>
                </a:cxn>
              </a:cxnLst>
              <a:rect l="0" t="0" r="r" b="b"/>
              <a:pathLst>
                <a:path w="194" h="442">
                  <a:moveTo>
                    <a:pt x="166" y="0"/>
                  </a:moveTo>
                  <a:lnTo>
                    <a:pt x="166" y="0"/>
                  </a:lnTo>
                  <a:lnTo>
                    <a:pt x="162" y="8"/>
                  </a:lnTo>
                  <a:lnTo>
                    <a:pt x="152" y="24"/>
                  </a:lnTo>
                  <a:lnTo>
                    <a:pt x="140" y="48"/>
                  </a:lnTo>
                  <a:lnTo>
                    <a:pt x="136" y="62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28" y="102"/>
                  </a:lnTo>
                  <a:lnTo>
                    <a:pt x="122" y="124"/>
                  </a:lnTo>
                  <a:lnTo>
                    <a:pt x="114" y="146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86" y="186"/>
                  </a:lnTo>
                  <a:lnTo>
                    <a:pt x="70" y="210"/>
                  </a:lnTo>
                  <a:lnTo>
                    <a:pt x="62" y="224"/>
                  </a:lnTo>
                  <a:lnTo>
                    <a:pt x="54" y="238"/>
                  </a:lnTo>
                  <a:lnTo>
                    <a:pt x="48" y="254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36" y="326"/>
                  </a:lnTo>
                  <a:lnTo>
                    <a:pt x="30" y="350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8" y="400"/>
                  </a:lnTo>
                  <a:lnTo>
                    <a:pt x="2" y="42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12" y="424"/>
                  </a:lnTo>
                  <a:lnTo>
                    <a:pt x="22" y="406"/>
                  </a:lnTo>
                  <a:lnTo>
                    <a:pt x="32" y="380"/>
                  </a:lnTo>
                  <a:lnTo>
                    <a:pt x="32" y="380"/>
                  </a:lnTo>
                  <a:lnTo>
                    <a:pt x="44" y="354"/>
                  </a:lnTo>
                  <a:lnTo>
                    <a:pt x="56" y="334"/>
                  </a:lnTo>
                  <a:lnTo>
                    <a:pt x="90" y="288"/>
                  </a:lnTo>
                  <a:lnTo>
                    <a:pt x="90" y="288"/>
                  </a:lnTo>
                  <a:lnTo>
                    <a:pt x="98" y="274"/>
                  </a:lnTo>
                  <a:lnTo>
                    <a:pt x="106" y="260"/>
                  </a:lnTo>
                  <a:lnTo>
                    <a:pt x="110" y="244"/>
                  </a:lnTo>
                  <a:lnTo>
                    <a:pt x="114" y="228"/>
                  </a:lnTo>
                  <a:lnTo>
                    <a:pt x="118" y="200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8" y="152"/>
                  </a:lnTo>
                  <a:lnTo>
                    <a:pt x="138" y="130"/>
                  </a:lnTo>
                  <a:lnTo>
                    <a:pt x="150" y="110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72" y="76"/>
                  </a:lnTo>
                  <a:lnTo>
                    <a:pt x="178" y="64"/>
                  </a:lnTo>
                  <a:lnTo>
                    <a:pt x="188" y="40"/>
                  </a:lnTo>
                  <a:lnTo>
                    <a:pt x="192" y="20"/>
                  </a:lnTo>
                  <a:lnTo>
                    <a:pt x="194" y="1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64"/>
            <p:cNvSpPr>
              <a:spLocks/>
            </p:cNvSpPr>
            <p:nvPr/>
          </p:nvSpPr>
          <p:spPr bwMode="auto">
            <a:xfrm>
              <a:off x="4346575" y="3816350"/>
              <a:ext cx="66675" cy="15557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54"/>
                </a:cxn>
                <a:cxn ang="0">
                  <a:pos x="36" y="38"/>
                </a:cxn>
                <a:cxn ang="0">
                  <a:pos x="40" y="22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6"/>
                </a:cxn>
                <a:cxn ang="0">
                  <a:pos x="26" y="16"/>
                </a:cxn>
                <a:cxn ang="0">
                  <a:pos x="18" y="30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6" y="60"/>
                </a:cxn>
                <a:cxn ang="0">
                  <a:pos x="2" y="76"/>
                </a:cxn>
                <a:cxn ang="0">
                  <a:pos x="0" y="8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2"/>
                </a:cxn>
                <a:cxn ang="0">
                  <a:pos x="16" y="82"/>
                </a:cxn>
                <a:cxn ang="0">
                  <a:pos x="24" y="68"/>
                </a:cxn>
                <a:cxn ang="0">
                  <a:pos x="30" y="54"/>
                </a:cxn>
                <a:cxn ang="0">
                  <a:pos x="30" y="54"/>
                </a:cxn>
              </a:cxnLst>
              <a:rect l="0" t="0" r="r" b="b"/>
              <a:pathLst>
                <a:path w="42" h="98">
                  <a:moveTo>
                    <a:pt x="30" y="54"/>
                  </a:moveTo>
                  <a:lnTo>
                    <a:pt x="30" y="54"/>
                  </a:lnTo>
                  <a:lnTo>
                    <a:pt x="36" y="38"/>
                  </a:lnTo>
                  <a:lnTo>
                    <a:pt x="40" y="22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30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60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2"/>
                  </a:lnTo>
                  <a:lnTo>
                    <a:pt x="16" y="82"/>
                  </a:lnTo>
                  <a:lnTo>
                    <a:pt x="24" y="68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65"/>
            <p:cNvSpPr>
              <a:spLocks/>
            </p:cNvSpPr>
            <p:nvPr/>
          </p:nvSpPr>
          <p:spPr bwMode="auto">
            <a:xfrm>
              <a:off x="3759200" y="3419475"/>
              <a:ext cx="768350" cy="346075"/>
            </a:xfrm>
            <a:custGeom>
              <a:avLst/>
              <a:gdLst/>
              <a:ahLst/>
              <a:cxnLst>
                <a:cxn ang="0">
                  <a:pos x="28" y="216"/>
                </a:cxn>
                <a:cxn ang="0">
                  <a:pos x="50" y="214"/>
                </a:cxn>
                <a:cxn ang="0">
                  <a:pos x="100" y="196"/>
                </a:cxn>
                <a:cxn ang="0">
                  <a:pos x="100" y="196"/>
                </a:cxn>
                <a:cxn ang="0">
                  <a:pos x="134" y="182"/>
                </a:cxn>
                <a:cxn ang="0">
                  <a:pos x="202" y="172"/>
                </a:cxn>
                <a:cxn ang="0">
                  <a:pos x="216" y="168"/>
                </a:cxn>
                <a:cxn ang="0">
                  <a:pos x="252" y="154"/>
                </a:cxn>
                <a:cxn ang="0">
                  <a:pos x="292" y="126"/>
                </a:cxn>
                <a:cxn ang="0">
                  <a:pos x="310" y="112"/>
                </a:cxn>
                <a:cxn ang="0">
                  <a:pos x="348" y="94"/>
                </a:cxn>
                <a:cxn ang="0">
                  <a:pos x="396" y="84"/>
                </a:cxn>
                <a:cxn ang="0">
                  <a:pos x="410" y="80"/>
                </a:cxn>
                <a:cxn ang="0">
                  <a:pos x="448" y="64"/>
                </a:cxn>
                <a:cxn ang="0">
                  <a:pos x="476" y="48"/>
                </a:cxn>
                <a:cxn ang="0">
                  <a:pos x="480" y="36"/>
                </a:cxn>
                <a:cxn ang="0">
                  <a:pos x="456" y="2"/>
                </a:cxn>
                <a:cxn ang="0">
                  <a:pos x="448" y="4"/>
                </a:cxn>
                <a:cxn ang="0">
                  <a:pos x="400" y="18"/>
                </a:cxn>
                <a:cxn ang="0">
                  <a:pos x="374" y="34"/>
                </a:cxn>
                <a:cxn ang="0">
                  <a:pos x="354" y="48"/>
                </a:cxn>
                <a:cxn ang="0">
                  <a:pos x="314" y="68"/>
                </a:cxn>
                <a:cxn ang="0">
                  <a:pos x="272" y="78"/>
                </a:cxn>
                <a:cxn ang="0">
                  <a:pos x="248" y="80"/>
                </a:cxn>
                <a:cxn ang="0">
                  <a:pos x="200" y="94"/>
                </a:cxn>
                <a:cxn ang="0">
                  <a:pos x="176" y="108"/>
                </a:cxn>
                <a:cxn ang="0">
                  <a:pos x="148" y="128"/>
                </a:cxn>
                <a:cxn ang="0">
                  <a:pos x="104" y="156"/>
                </a:cxn>
                <a:cxn ang="0">
                  <a:pos x="88" y="164"/>
                </a:cxn>
                <a:cxn ang="0">
                  <a:pos x="40" y="186"/>
                </a:cxn>
                <a:cxn ang="0">
                  <a:pos x="22" y="198"/>
                </a:cxn>
                <a:cxn ang="0">
                  <a:pos x="28" y="216"/>
                </a:cxn>
              </a:cxnLst>
              <a:rect l="0" t="0" r="r" b="b"/>
              <a:pathLst>
                <a:path w="484" h="218">
                  <a:moveTo>
                    <a:pt x="28" y="216"/>
                  </a:moveTo>
                  <a:lnTo>
                    <a:pt x="28" y="216"/>
                  </a:lnTo>
                  <a:lnTo>
                    <a:pt x="36" y="216"/>
                  </a:lnTo>
                  <a:lnTo>
                    <a:pt x="50" y="214"/>
                  </a:lnTo>
                  <a:lnTo>
                    <a:pt x="74" y="20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18" y="188"/>
                  </a:lnTo>
                  <a:lnTo>
                    <a:pt x="134" y="182"/>
                  </a:lnTo>
                  <a:lnTo>
                    <a:pt x="170" y="176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16" y="168"/>
                  </a:lnTo>
                  <a:lnTo>
                    <a:pt x="228" y="164"/>
                  </a:lnTo>
                  <a:lnTo>
                    <a:pt x="252" y="154"/>
                  </a:lnTo>
                  <a:lnTo>
                    <a:pt x="272" y="140"/>
                  </a:lnTo>
                  <a:lnTo>
                    <a:pt x="292" y="126"/>
                  </a:lnTo>
                  <a:lnTo>
                    <a:pt x="310" y="112"/>
                  </a:lnTo>
                  <a:lnTo>
                    <a:pt x="310" y="112"/>
                  </a:lnTo>
                  <a:lnTo>
                    <a:pt x="328" y="102"/>
                  </a:lnTo>
                  <a:lnTo>
                    <a:pt x="348" y="94"/>
                  </a:lnTo>
                  <a:lnTo>
                    <a:pt x="370" y="88"/>
                  </a:lnTo>
                  <a:lnTo>
                    <a:pt x="396" y="84"/>
                  </a:lnTo>
                  <a:lnTo>
                    <a:pt x="396" y="84"/>
                  </a:lnTo>
                  <a:lnTo>
                    <a:pt x="410" y="80"/>
                  </a:lnTo>
                  <a:lnTo>
                    <a:pt x="424" y="76"/>
                  </a:lnTo>
                  <a:lnTo>
                    <a:pt x="448" y="64"/>
                  </a:lnTo>
                  <a:lnTo>
                    <a:pt x="466" y="54"/>
                  </a:lnTo>
                  <a:lnTo>
                    <a:pt x="476" y="48"/>
                  </a:lnTo>
                  <a:lnTo>
                    <a:pt x="484" y="44"/>
                  </a:lnTo>
                  <a:lnTo>
                    <a:pt x="480" y="36"/>
                  </a:lnTo>
                  <a:lnTo>
                    <a:pt x="466" y="0"/>
                  </a:lnTo>
                  <a:lnTo>
                    <a:pt x="456" y="2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26" y="10"/>
                  </a:lnTo>
                  <a:lnTo>
                    <a:pt x="400" y="18"/>
                  </a:lnTo>
                  <a:lnTo>
                    <a:pt x="388" y="26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54" y="48"/>
                  </a:lnTo>
                  <a:lnTo>
                    <a:pt x="334" y="60"/>
                  </a:lnTo>
                  <a:lnTo>
                    <a:pt x="314" y="68"/>
                  </a:lnTo>
                  <a:lnTo>
                    <a:pt x="294" y="74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48" y="80"/>
                  </a:lnTo>
                  <a:lnTo>
                    <a:pt x="224" y="86"/>
                  </a:lnTo>
                  <a:lnTo>
                    <a:pt x="200" y="94"/>
                  </a:lnTo>
                  <a:lnTo>
                    <a:pt x="188" y="100"/>
                  </a:lnTo>
                  <a:lnTo>
                    <a:pt x="176" y="10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20" y="148"/>
                  </a:lnTo>
                  <a:lnTo>
                    <a:pt x="104" y="156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60" y="174"/>
                  </a:lnTo>
                  <a:lnTo>
                    <a:pt x="40" y="186"/>
                  </a:lnTo>
                  <a:lnTo>
                    <a:pt x="26" y="194"/>
                  </a:lnTo>
                  <a:lnTo>
                    <a:pt x="22" y="198"/>
                  </a:lnTo>
                  <a:lnTo>
                    <a:pt x="0" y="218"/>
                  </a:lnTo>
                  <a:lnTo>
                    <a:pt x="28" y="21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66"/>
            <p:cNvSpPr>
              <a:spLocks/>
            </p:cNvSpPr>
            <p:nvPr/>
          </p:nvSpPr>
          <p:spPr bwMode="auto">
            <a:xfrm>
              <a:off x="3803650" y="3438525"/>
              <a:ext cx="701675" cy="3079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430" y="0"/>
                </a:cxn>
                <a:cxn ang="0">
                  <a:pos x="422" y="2"/>
                </a:cxn>
                <a:cxn ang="0">
                  <a:pos x="402" y="6"/>
                </a:cxn>
                <a:cxn ang="0">
                  <a:pos x="378" y="16"/>
                </a:cxn>
                <a:cxn ang="0">
                  <a:pos x="366" y="22"/>
                </a:cxn>
                <a:cxn ang="0">
                  <a:pos x="354" y="30"/>
                </a:cxn>
                <a:cxn ang="0">
                  <a:pos x="354" y="30"/>
                </a:cxn>
                <a:cxn ang="0">
                  <a:pos x="332" y="44"/>
                </a:cxn>
                <a:cxn ang="0">
                  <a:pos x="312" y="56"/>
                </a:cxn>
                <a:cxn ang="0">
                  <a:pos x="290" y="66"/>
                </a:cxn>
                <a:cxn ang="0">
                  <a:pos x="268" y="72"/>
                </a:cxn>
                <a:cxn ang="0">
                  <a:pos x="268" y="72"/>
                </a:cxn>
                <a:cxn ang="0">
                  <a:pos x="242" y="76"/>
                </a:cxn>
                <a:cxn ang="0">
                  <a:pos x="214" y="80"/>
                </a:cxn>
                <a:cxn ang="0">
                  <a:pos x="198" y="84"/>
                </a:cxn>
                <a:cxn ang="0">
                  <a:pos x="182" y="88"/>
                </a:cxn>
                <a:cxn ang="0">
                  <a:pos x="168" y="96"/>
                </a:cxn>
                <a:cxn ang="0">
                  <a:pos x="154" y="104"/>
                </a:cxn>
                <a:cxn ang="0">
                  <a:pos x="154" y="104"/>
                </a:cxn>
                <a:cxn ang="0">
                  <a:pos x="108" y="138"/>
                </a:cxn>
                <a:cxn ang="0">
                  <a:pos x="88" y="150"/>
                </a:cxn>
                <a:cxn ang="0">
                  <a:pos x="62" y="162"/>
                </a:cxn>
                <a:cxn ang="0">
                  <a:pos x="62" y="162"/>
                </a:cxn>
                <a:cxn ang="0">
                  <a:pos x="36" y="172"/>
                </a:cxn>
                <a:cxn ang="0">
                  <a:pos x="18" y="182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20" y="192"/>
                </a:cxn>
                <a:cxn ang="0">
                  <a:pos x="42" y="186"/>
                </a:cxn>
                <a:cxn ang="0">
                  <a:pos x="68" y="174"/>
                </a:cxn>
                <a:cxn ang="0">
                  <a:pos x="68" y="174"/>
                </a:cxn>
                <a:cxn ang="0">
                  <a:pos x="92" y="164"/>
                </a:cxn>
                <a:cxn ang="0">
                  <a:pos x="116" y="158"/>
                </a:cxn>
                <a:cxn ang="0">
                  <a:pos x="172" y="150"/>
                </a:cxn>
                <a:cxn ang="0">
                  <a:pos x="172" y="150"/>
                </a:cxn>
                <a:cxn ang="0">
                  <a:pos x="188" y="146"/>
                </a:cxn>
                <a:cxn ang="0">
                  <a:pos x="204" y="140"/>
                </a:cxn>
                <a:cxn ang="0">
                  <a:pos x="218" y="132"/>
                </a:cxn>
                <a:cxn ang="0">
                  <a:pos x="232" y="124"/>
                </a:cxn>
                <a:cxn ang="0">
                  <a:pos x="256" y="108"/>
                </a:cxn>
                <a:cxn ang="0">
                  <a:pos x="276" y="92"/>
                </a:cxn>
                <a:cxn ang="0">
                  <a:pos x="276" y="92"/>
                </a:cxn>
                <a:cxn ang="0">
                  <a:pos x="296" y="80"/>
                </a:cxn>
                <a:cxn ang="0">
                  <a:pos x="318" y="72"/>
                </a:cxn>
                <a:cxn ang="0">
                  <a:pos x="340" y="66"/>
                </a:cxn>
                <a:cxn ang="0">
                  <a:pos x="366" y="62"/>
                </a:cxn>
                <a:cxn ang="0">
                  <a:pos x="366" y="62"/>
                </a:cxn>
                <a:cxn ang="0">
                  <a:pos x="380" y="58"/>
                </a:cxn>
                <a:cxn ang="0">
                  <a:pos x="394" y="54"/>
                </a:cxn>
                <a:cxn ang="0">
                  <a:pos x="418" y="42"/>
                </a:cxn>
                <a:cxn ang="0">
                  <a:pos x="434" y="32"/>
                </a:cxn>
                <a:cxn ang="0">
                  <a:pos x="442" y="28"/>
                </a:cxn>
                <a:cxn ang="0">
                  <a:pos x="430" y="0"/>
                </a:cxn>
              </a:cxnLst>
              <a:rect l="0" t="0" r="r" b="b"/>
              <a:pathLst>
                <a:path w="442" h="194">
                  <a:moveTo>
                    <a:pt x="430" y="0"/>
                  </a:moveTo>
                  <a:lnTo>
                    <a:pt x="430" y="0"/>
                  </a:lnTo>
                  <a:lnTo>
                    <a:pt x="422" y="2"/>
                  </a:lnTo>
                  <a:lnTo>
                    <a:pt x="402" y="6"/>
                  </a:lnTo>
                  <a:lnTo>
                    <a:pt x="378" y="16"/>
                  </a:lnTo>
                  <a:lnTo>
                    <a:pt x="366" y="22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32" y="44"/>
                  </a:lnTo>
                  <a:lnTo>
                    <a:pt x="312" y="56"/>
                  </a:lnTo>
                  <a:lnTo>
                    <a:pt x="290" y="6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42" y="76"/>
                  </a:lnTo>
                  <a:lnTo>
                    <a:pt x="214" y="80"/>
                  </a:lnTo>
                  <a:lnTo>
                    <a:pt x="198" y="84"/>
                  </a:lnTo>
                  <a:lnTo>
                    <a:pt x="182" y="88"/>
                  </a:lnTo>
                  <a:lnTo>
                    <a:pt x="168" y="96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08" y="138"/>
                  </a:lnTo>
                  <a:lnTo>
                    <a:pt x="88" y="150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36" y="172"/>
                  </a:lnTo>
                  <a:lnTo>
                    <a:pt x="18" y="18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0" y="192"/>
                  </a:lnTo>
                  <a:lnTo>
                    <a:pt x="42" y="186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92" y="164"/>
                  </a:lnTo>
                  <a:lnTo>
                    <a:pt x="116" y="158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88" y="146"/>
                  </a:lnTo>
                  <a:lnTo>
                    <a:pt x="204" y="140"/>
                  </a:lnTo>
                  <a:lnTo>
                    <a:pt x="218" y="132"/>
                  </a:lnTo>
                  <a:lnTo>
                    <a:pt x="232" y="124"/>
                  </a:lnTo>
                  <a:lnTo>
                    <a:pt x="256" y="108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96" y="80"/>
                  </a:lnTo>
                  <a:lnTo>
                    <a:pt x="318" y="72"/>
                  </a:lnTo>
                  <a:lnTo>
                    <a:pt x="340" y="66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80" y="58"/>
                  </a:lnTo>
                  <a:lnTo>
                    <a:pt x="394" y="54"/>
                  </a:lnTo>
                  <a:lnTo>
                    <a:pt x="418" y="42"/>
                  </a:lnTo>
                  <a:lnTo>
                    <a:pt x="434" y="32"/>
                  </a:lnTo>
                  <a:lnTo>
                    <a:pt x="442" y="2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67"/>
            <p:cNvSpPr>
              <a:spLocks/>
            </p:cNvSpPr>
            <p:nvPr/>
          </p:nvSpPr>
          <p:spPr bwMode="auto">
            <a:xfrm>
              <a:off x="4029075" y="3587750"/>
              <a:ext cx="155575" cy="66675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54" y="32"/>
                </a:cxn>
                <a:cxn ang="0">
                  <a:pos x="68" y="24"/>
                </a:cxn>
                <a:cxn ang="0">
                  <a:pos x="82" y="16"/>
                </a:cxn>
                <a:cxn ang="0">
                  <a:pos x="92" y="8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30" y="18"/>
                </a:cxn>
                <a:cxn ang="0">
                  <a:pos x="16" y="26"/>
                </a:cxn>
                <a:cxn ang="0">
                  <a:pos x="6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2"/>
                </a:cxn>
                <a:cxn ang="0">
                  <a:pos x="22" y="40"/>
                </a:cxn>
                <a:cxn ang="0">
                  <a:pos x="38" y="36"/>
                </a:cxn>
                <a:cxn ang="0">
                  <a:pos x="54" y="32"/>
                </a:cxn>
                <a:cxn ang="0">
                  <a:pos x="54" y="32"/>
                </a:cxn>
              </a:cxnLst>
              <a:rect l="0" t="0" r="r" b="b"/>
              <a:pathLst>
                <a:path w="98" h="42">
                  <a:moveTo>
                    <a:pt x="54" y="32"/>
                  </a:moveTo>
                  <a:lnTo>
                    <a:pt x="54" y="32"/>
                  </a:lnTo>
                  <a:lnTo>
                    <a:pt x="68" y="24"/>
                  </a:lnTo>
                  <a:lnTo>
                    <a:pt x="82" y="16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0" y="18"/>
                  </a:lnTo>
                  <a:lnTo>
                    <a:pt x="16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2" y="40"/>
                  </a:lnTo>
                  <a:lnTo>
                    <a:pt x="38" y="36"/>
                  </a:lnTo>
                  <a:lnTo>
                    <a:pt x="54" y="32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68"/>
            <p:cNvSpPr>
              <a:spLocks/>
            </p:cNvSpPr>
            <p:nvPr/>
          </p:nvSpPr>
          <p:spPr bwMode="auto">
            <a:xfrm>
              <a:off x="3759200" y="3092450"/>
              <a:ext cx="768350" cy="346075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0" y="32"/>
                </a:cxn>
                <a:cxn ang="0">
                  <a:pos x="88" y="54"/>
                </a:cxn>
                <a:cxn ang="0">
                  <a:pos x="88" y="54"/>
                </a:cxn>
                <a:cxn ang="0">
                  <a:pos x="120" y="70"/>
                </a:cxn>
                <a:cxn ang="0">
                  <a:pos x="176" y="110"/>
                </a:cxn>
                <a:cxn ang="0">
                  <a:pos x="188" y="118"/>
                </a:cxn>
                <a:cxn ang="0">
                  <a:pos x="224" y="132"/>
                </a:cxn>
                <a:cxn ang="0">
                  <a:pos x="272" y="140"/>
                </a:cxn>
                <a:cxn ang="0">
                  <a:pos x="294" y="144"/>
                </a:cxn>
                <a:cxn ang="0">
                  <a:pos x="334" y="158"/>
                </a:cxn>
                <a:cxn ang="0">
                  <a:pos x="374" y="184"/>
                </a:cxn>
                <a:cxn ang="0">
                  <a:pos x="388" y="192"/>
                </a:cxn>
                <a:cxn ang="0">
                  <a:pos x="426" y="208"/>
                </a:cxn>
                <a:cxn ang="0">
                  <a:pos x="456" y="216"/>
                </a:cxn>
                <a:cxn ang="0">
                  <a:pos x="468" y="210"/>
                </a:cxn>
                <a:cxn ang="0">
                  <a:pos x="476" y="170"/>
                </a:cxn>
                <a:cxn ang="0">
                  <a:pos x="468" y="164"/>
                </a:cxn>
                <a:cxn ang="0">
                  <a:pos x="424" y="142"/>
                </a:cxn>
                <a:cxn ang="0">
                  <a:pos x="396" y="134"/>
                </a:cxn>
                <a:cxn ang="0">
                  <a:pos x="370" y="130"/>
                </a:cxn>
                <a:cxn ang="0">
                  <a:pos x="328" y="116"/>
                </a:cxn>
                <a:cxn ang="0">
                  <a:pos x="292" y="92"/>
                </a:cxn>
                <a:cxn ang="0">
                  <a:pos x="272" y="78"/>
                </a:cxn>
                <a:cxn ang="0">
                  <a:pos x="228" y="54"/>
                </a:cxn>
                <a:cxn ang="0">
                  <a:pos x="202" y="46"/>
                </a:cxn>
                <a:cxn ang="0">
                  <a:pos x="170" y="42"/>
                </a:cxn>
                <a:cxn ang="0">
                  <a:pos x="118" y="30"/>
                </a:cxn>
                <a:cxn ang="0">
                  <a:pos x="100" y="22"/>
                </a:cxn>
                <a:cxn ang="0">
                  <a:pos x="50" y="4"/>
                </a:cxn>
                <a:cxn ang="0">
                  <a:pos x="28" y="2"/>
                </a:cxn>
                <a:cxn ang="0">
                  <a:pos x="22" y="20"/>
                </a:cxn>
              </a:cxnLst>
              <a:rect l="0" t="0" r="r" b="b"/>
              <a:pathLst>
                <a:path w="484" h="218">
                  <a:moveTo>
                    <a:pt x="22" y="20"/>
                  </a:moveTo>
                  <a:lnTo>
                    <a:pt x="22" y="20"/>
                  </a:lnTo>
                  <a:lnTo>
                    <a:pt x="26" y="24"/>
                  </a:lnTo>
                  <a:lnTo>
                    <a:pt x="40" y="32"/>
                  </a:lnTo>
                  <a:lnTo>
                    <a:pt x="60" y="4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104" y="62"/>
                  </a:lnTo>
                  <a:lnTo>
                    <a:pt x="120" y="70"/>
                  </a:lnTo>
                  <a:lnTo>
                    <a:pt x="148" y="9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8" y="118"/>
                  </a:lnTo>
                  <a:lnTo>
                    <a:pt x="200" y="124"/>
                  </a:lnTo>
                  <a:lnTo>
                    <a:pt x="224" y="132"/>
                  </a:lnTo>
                  <a:lnTo>
                    <a:pt x="248" y="138"/>
                  </a:lnTo>
                  <a:lnTo>
                    <a:pt x="272" y="140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314" y="150"/>
                  </a:lnTo>
                  <a:lnTo>
                    <a:pt x="334" y="158"/>
                  </a:lnTo>
                  <a:lnTo>
                    <a:pt x="354" y="170"/>
                  </a:lnTo>
                  <a:lnTo>
                    <a:pt x="374" y="184"/>
                  </a:lnTo>
                  <a:lnTo>
                    <a:pt x="374" y="184"/>
                  </a:lnTo>
                  <a:lnTo>
                    <a:pt x="388" y="192"/>
                  </a:lnTo>
                  <a:lnTo>
                    <a:pt x="400" y="198"/>
                  </a:lnTo>
                  <a:lnTo>
                    <a:pt x="426" y="208"/>
                  </a:lnTo>
                  <a:lnTo>
                    <a:pt x="446" y="214"/>
                  </a:lnTo>
                  <a:lnTo>
                    <a:pt x="456" y="216"/>
                  </a:lnTo>
                  <a:lnTo>
                    <a:pt x="466" y="218"/>
                  </a:lnTo>
                  <a:lnTo>
                    <a:pt x="468" y="210"/>
                  </a:lnTo>
                  <a:lnTo>
                    <a:pt x="484" y="174"/>
                  </a:lnTo>
                  <a:lnTo>
                    <a:pt x="476" y="170"/>
                  </a:lnTo>
                  <a:lnTo>
                    <a:pt x="476" y="170"/>
                  </a:lnTo>
                  <a:lnTo>
                    <a:pt x="468" y="164"/>
                  </a:lnTo>
                  <a:lnTo>
                    <a:pt x="450" y="154"/>
                  </a:lnTo>
                  <a:lnTo>
                    <a:pt x="424" y="142"/>
                  </a:lnTo>
                  <a:lnTo>
                    <a:pt x="410" y="138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70" y="130"/>
                  </a:lnTo>
                  <a:lnTo>
                    <a:pt x="348" y="124"/>
                  </a:lnTo>
                  <a:lnTo>
                    <a:pt x="328" y="116"/>
                  </a:lnTo>
                  <a:lnTo>
                    <a:pt x="310" y="106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72" y="78"/>
                  </a:lnTo>
                  <a:lnTo>
                    <a:pt x="252" y="64"/>
                  </a:lnTo>
                  <a:lnTo>
                    <a:pt x="228" y="54"/>
                  </a:lnTo>
                  <a:lnTo>
                    <a:pt x="216" y="50"/>
                  </a:lnTo>
                  <a:lnTo>
                    <a:pt x="202" y="46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34" y="36"/>
                  </a:lnTo>
                  <a:lnTo>
                    <a:pt x="118" y="3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74" y="12"/>
                  </a:lnTo>
                  <a:lnTo>
                    <a:pt x="50" y="4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0" y="0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69"/>
            <p:cNvSpPr>
              <a:spLocks/>
            </p:cNvSpPr>
            <p:nvPr/>
          </p:nvSpPr>
          <p:spPr bwMode="auto">
            <a:xfrm>
              <a:off x="3803650" y="3111500"/>
              <a:ext cx="701675" cy="307975"/>
            </a:xfrm>
            <a:custGeom>
              <a:avLst/>
              <a:gdLst/>
              <a:ahLst/>
              <a:cxnLst>
                <a:cxn ang="0">
                  <a:pos x="442" y="166"/>
                </a:cxn>
                <a:cxn ang="0">
                  <a:pos x="442" y="166"/>
                </a:cxn>
                <a:cxn ang="0">
                  <a:pos x="434" y="162"/>
                </a:cxn>
                <a:cxn ang="0">
                  <a:pos x="418" y="152"/>
                </a:cxn>
                <a:cxn ang="0">
                  <a:pos x="394" y="140"/>
                </a:cxn>
                <a:cxn ang="0">
                  <a:pos x="380" y="136"/>
                </a:cxn>
                <a:cxn ang="0">
                  <a:pos x="366" y="132"/>
                </a:cxn>
                <a:cxn ang="0">
                  <a:pos x="366" y="132"/>
                </a:cxn>
                <a:cxn ang="0">
                  <a:pos x="340" y="128"/>
                </a:cxn>
                <a:cxn ang="0">
                  <a:pos x="318" y="122"/>
                </a:cxn>
                <a:cxn ang="0">
                  <a:pos x="296" y="114"/>
                </a:cxn>
                <a:cxn ang="0">
                  <a:pos x="276" y="102"/>
                </a:cxn>
                <a:cxn ang="0">
                  <a:pos x="276" y="102"/>
                </a:cxn>
                <a:cxn ang="0">
                  <a:pos x="256" y="86"/>
                </a:cxn>
                <a:cxn ang="0">
                  <a:pos x="232" y="70"/>
                </a:cxn>
                <a:cxn ang="0">
                  <a:pos x="218" y="62"/>
                </a:cxn>
                <a:cxn ang="0">
                  <a:pos x="204" y="54"/>
                </a:cxn>
                <a:cxn ang="0">
                  <a:pos x="188" y="48"/>
                </a:cxn>
                <a:cxn ang="0">
                  <a:pos x="172" y="44"/>
                </a:cxn>
                <a:cxn ang="0">
                  <a:pos x="172" y="44"/>
                </a:cxn>
                <a:cxn ang="0">
                  <a:pos x="116" y="36"/>
                </a:cxn>
                <a:cxn ang="0">
                  <a:pos x="92" y="3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42" y="8"/>
                </a:cxn>
                <a:cxn ang="0">
                  <a:pos x="2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12"/>
                </a:cxn>
                <a:cxn ang="0">
                  <a:pos x="36" y="22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88" y="44"/>
                </a:cxn>
                <a:cxn ang="0">
                  <a:pos x="108" y="56"/>
                </a:cxn>
                <a:cxn ang="0">
                  <a:pos x="154" y="90"/>
                </a:cxn>
                <a:cxn ang="0">
                  <a:pos x="154" y="90"/>
                </a:cxn>
                <a:cxn ang="0">
                  <a:pos x="168" y="98"/>
                </a:cxn>
                <a:cxn ang="0">
                  <a:pos x="182" y="106"/>
                </a:cxn>
                <a:cxn ang="0">
                  <a:pos x="198" y="110"/>
                </a:cxn>
                <a:cxn ang="0">
                  <a:pos x="214" y="114"/>
                </a:cxn>
                <a:cxn ang="0">
                  <a:pos x="242" y="118"/>
                </a:cxn>
                <a:cxn ang="0">
                  <a:pos x="268" y="122"/>
                </a:cxn>
                <a:cxn ang="0">
                  <a:pos x="268" y="122"/>
                </a:cxn>
                <a:cxn ang="0">
                  <a:pos x="290" y="128"/>
                </a:cxn>
                <a:cxn ang="0">
                  <a:pos x="312" y="138"/>
                </a:cxn>
                <a:cxn ang="0">
                  <a:pos x="332" y="150"/>
                </a:cxn>
                <a:cxn ang="0">
                  <a:pos x="354" y="164"/>
                </a:cxn>
                <a:cxn ang="0">
                  <a:pos x="354" y="164"/>
                </a:cxn>
                <a:cxn ang="0">
                  <a:pos x="366" y="172"/>
                </a:cxn>
                <a:cxn ang="0">
                  <a:pos x="378" y="178"/>
                </a:cxn>
                <a:cxn ang="0">
                  <a:pos x="402" y="188"/>
                </a:cxn>
                <a:cxn ang="0">
                  <a:pos x="422" y="192"/>
                </a:cxn>
                <a:cxn ang="0">
                  <a:pos x="430" y="194"/>
                </a:cxn>
                <a:cxn ang="0">
                  <a:pos x="442" y="166"/>
                </a:cxn>
              </a:cxnLst>
              <a:rect l="0" t="0" r="r" b="b"/>
              <a:pathLst>
                <a:path w="442" h="194">
                  <a:moveTo>
                    <a:pt x="442" y="166"/>
                  </a:moveTo>
                  <a:lnTo>
                    <a:pt x="442" y="166"/>
                  </a:lnTo>
                  <a:lnTo>
                    <a:pt x="434" y="162"/>
                  </a:lnTo>
                  <a:lnTo>
                    <a:pt x="418" y="152"/>
                  </a:lnTo>
                  <a:lnTo>
                    <a:pt x="394" y="140"/>
                  </a:lnTo>
                  <a:lnTo>
                    <a:pt x="380" y="136"/>
                  </a:lnTo>
                  <a:lnTo>
                    <a:pt x="366" y="132"/>
                  </a:lnTo>
                  <a:lnTo>
                    <a:pt x="366" y="132"/>
                  </a:lnTo>
                  <a:lnTo>
                    <a:pt x="340" y="128"/>
                  </a:lnTo>
                  <a:lnTo>
                    <a:pt x="318" y="122"/>
                  </a:lnTo>
                  <a:lnTo>
                    <a:pt x="296" y="114"/>
                  </a:lnTo>
                  <a:lnTo>
                    <a:pt x="276" y="102"/>
                  </a:lnTo>
                  <a:lnTo>
                    <a:pt x="276" y="102"/>
                  </a:lnTo>
                  <a:lnTo>
                    <a:pt x="256" y="86"/>
                  </a:lnTo>
                  <a:lnTo>
                    <a:pt x="232" y="70"/>
                  </a:lnTo>
                  <a:lnTo>
                    <a:pt x="218" y="62"/>
                  </a:lnTo>
                  <a:lnTo>
                    <a:pt x="204" y="54"/>
                  </a:lnTo>
                  <a:lnTo>
                    <a:pt x="188" y="48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16" y="36"/>
                  </a:lnTo>
                  <a:lnTo>
                    <a:pt x="92" y="3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42" y="8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36" y="2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88" y="44"/>
                  </a:lnTo>
                  <a:lnTo>
                    <a:pt x="108" y="5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68" y="98"/>
                  </a:lnTo>
                  <a:lnTo>
                    <a:pt x="182" y="106"/>
                  </a:lnTo>
                  <a:lnTo>
                    <a:pt x="198" y="110"/>
                  </a:lnTo>
                  <a:lnTo>
                    <a:pt x="214" y="114"/>
                  </a:lnTo>
                  <a:lnTo>
                    <a:pt x="242" y="118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90" y="128"/>
                  </a:lnTo>
                  <a:lnTo>
                    <a:pt x="312" y="138"/>
                  </a:lnTo>
                  <a:lnTo>
                    <a:pt x="332" y="150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66" y="172"/>
                  </a:lnTo>
                  <a:lnTo>
                    <a:pt x="378" y="178"/>
                  </a:lnTo>
                  <a:lnTo>
                    <a:pt x="402" y="188"/>
                  </a:lnTo>
                  <a:lnTo>
                    <a:pt x="422" y="192"/>
                  </a:lnTo>
                  <a:lnTo>
                    <a:pt x="430" y="194"/>
                  </a:lnTo>
                  <a:lnTo>
                    <a:pt x="442" y="16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70"/>
            <p:cNvSpPr>
              <a:spLocks/>
            </p:cNvSpPr>
            <p:nvPr/>
          </p:nvSpPr>
          <p:spPr bwMode="auto">
            <a:xfrm>
              <a:off x="4029075" y="3203575"/>
              <a:ext cx="155575" cy="66675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30"/>
                </a:cxn>
                <a:cxn ang="0">
                  <a:pos x="60" y="36"/>
                </a:cxn>
                <a:cxn ang="0">
                  <a:pos x="76" y="40"/>
                </a:cxn>
                <a:cxn ang="0">
                  <a:pos x="88" y="42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2" y="34"/>
                </a:cxn>
                <a:cxn ang="0">
                  <a:pos x="82" y="26"/>
                </a:cxn>
                <a:cxn ang="0">
                  <a:pos x="68" y="18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38" y="6"/>
                </a:cxn>
                <a:cxn ang="0">
                  <a:pos x="2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6" y="16"/>
                </a:cxn>
                <a:cxn ang="0">
                  <a:pos x="30" y="24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98" h="42">
                  <a:moveTo>
                    <a:pt x="44" y="30"/>
                  </a:moveTo>
                  <a:lnTo>
                    <a:pt x="44" y="30"/>
                  </a:lnTo>
                  <a:lnTo>
                    <a:pt x="60" y="36"/>
                  </a:lnTo>
                  <a:lnTo>
                    <a:pt x="76" y="40"/>
                  </a:lnTo>
                  <a:lnTo>
                    <a:pt x="8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2" y="26"/>
                  </a:lnTo>
                  <a:lnTo>
                    <a:pt x="68" y="1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38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6" y="16"/>
                  </a:lnTo>
                  <a:lnTo>
                    <a:pt x="30" y="2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090672" y="950976"/>
            <a:ext cx="6665976" cy="66659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737688"/>
              </a:avLst>
            </a:prstTxWarp>
            <a:spAutoFit/>
          </a:bodyPr>
          <a:lstStyle/>
          <a:p>
            <a:r>
              <a:rPr lang="en-US" sz="3200" i="1" dirty="0" smtClean="0">
                <a:solidFill>
                  <a:srgbClr val="FFC000"/>
                </a:solidFill>
                <a:latin typeface="Candara" pitchFamily="34" charset="0"/>
              </a:rPr>
              <a:t>Study Methodology</a:t>
            </a:r>
            <a:endParaRPr lang="en-US" sz="3200" i="1" dirty="0">
              <a:solidFill>
                <a:srgbClr val="FFC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800000">
                                      <p:cBhvr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09" grpId="1"/>
      <p:bldP spid="10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iqueness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04800"/>
            <a:ext cx="1097280" cy="1097280"/>
          </a:xfrm>
          <a:prstGeom prst="ellipse">
            <a:avLst/>
          </a:prstGeom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7" name="Freeform 6"/>
          <p:cNvSpPr/>
          <p:nvPr/>
        </p:nvSpPr>
        <p:spPr>
          <a:xfrm>
            <a:off x="1" y="19455"/>
            <a:ext cx="4969212" cy="6838545"/>
          </a:xfrm>
          <a:custGeom>
            <a:avLst/>
            <a:gdLst>
              <a:gd name="connsiteX0" fmla="*/ 19455 w 4474723"/>
              <a:gd name="connsiteY0" fmla="*/ 0 h 6838545"/>
              <a:gd name="connsiteX1" fmla="*/ 4474723 w 4474723"/>
              <a:gd name="connsiteY1" fmla="*/ 6838545 h 6838545"/>
              <a:gd name="connsiteX2" fmla="*/ 0 w 4474723"/>
              <a:gd name="connsiteY2" fmla="*/ 6828817 h 6838545"/>
              <a:gd name="connsiteX3" fmla="*/ 9728 w 4474723"/>
              <a:gd name="connsiteY3" fmla="*/ 77822 h 6838545"/>
              <a:gd name="connsiteX4" fmla="*/ 19455 w 4474723"/>
              <a:gd name="connsiteY4" fmla="*/ 0 h 6838545"/>
              <a:gd name="connsiteX0" fmla="*/ 19455 w 4477965"/>
              <a:gd name="connsiteY0" fmla="*/ 0 h 6838545"/>
              <a:gd name="connsiteX1" fmla="*/ 4474723 w 4477965"/>
              <a:gd name="connsiteY1" fmla="*/ 6838545 h 6838545"/>
              <a:gd name="connsiteX2" fmla="*/ 0 w 4477965"/>
              <a:gd name="connsiteY2" fmla="*/ 6828817 h 6838545"/>
              <a:gd name="connsiteX3" fmla="*/ 9728 w 4477965"/>
              <a:gd name="connsiteY3" fmla="*/ 77822 h 6838545"/>
              <a:gd name="connsiteX4" fmla="*/ 19455 w 4477965"/>
              <a:gd name="connsiteY4" fmla="*/ 0 h 6838545"/>
              <a:gd name="connsiteX0" fmla="*/ 19455 w 4969212"/>
              <a:gd name="connsiteY0" fmla="*/ 0 h 6838545"/>
              <a:gd name="connsiteX1" fmla="*/ 3200400 w 4969212"/>
              <a:gd name="connsiteY1" fmla="*/ 4019145 h 6838545"/>
              <a:gd name="connsiteX2" fmla="*/ 4474723 w 4969212"/>
              <a:gd name="connsiteY2" fmla="*/ 6838545 h 6838545"/>
              <a:gd name="connsiteX3" fmla="*/ 0 w 4969212"/>
              <a:gd name="connsiteY3" fmla="*/ 6828817 h 6838545"/>
              <a:gd name="connsiteX4" fmla="*/ 9728 w 4969212"/>
              <a:gd name="connsiteY4" fmla="*/ 77822 h 6838545"/>
              <a:gd name="connsiteX5" fmla="*/ 19455 w 4969212"/>
              <a:gd name="connsiteY5" fmla="*/ 0 h 68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9212" h="6838545">
                <a:moveTo>
                  <a:pt x="19455" y="0"/>
                </a:moveTo>
                <a:cubicBezTo>
                  <a:pt x="512323" y="663102"/>
                  <a:pt x="2457855" y="2879388"/>
                  <a:pt x="3200400" y="4019145"/>
                </a:cubicBezTo>
                <a:cubicBezTo>
                  <a:pt x="3942945" y="5158902"/>
                  <a:pt x="4969212" y="6376481"/>
                  <a:pt x="4474723" y="6838545"/>
                </a:cubicBezTo>
                <a:lnTo>
                  <a:pt x="0" y="6828817"/>
                </a:lnTo>
                <a:cubicBezTo>
                  <a:pt x="3243" y="4578485"/>
                  <a:pt x="6485" y="2328154"/>
                  <a:pt x="9728" y="77822"/>
                </a:cubicBezTo>
                <a:lnTo>
                  <a:pt x="194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5334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Technical Expert Panel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9" name="Picture 8" descr="LITERATURE-REVIEW-224x30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905000"/>
            <a:ext cx="1097280" cy="1097280"/>
          </a:xfrm>
          <a:prstGeom prst="ellipse">
            <a:avLst/>
          </a:prstGeom>
          <a:effectLst>
            <a:outerShdw blurRad="127000" dist="127000" dir="846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505200" y="20574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Literature Review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thin-man08_fabien_udriot_0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429000"/>
            <a:ext cx="1097280" cy="1097280"/>
          </a:xfrm>
          <a:prstGeom prst="ellipse">
            <a:avLst/>
          </a:prstGeom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4876800" y="3810000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Key Informant Interviews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13" name="Picture 12" descr="last-minute-travel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181600"/>
            <a:ext cx="1097280" cy="1097280"/>
          </a:xfrm>
          <a:prstGeom prst="ellipse">
            <a:avLst/>
          </a:prstGeom>
          <a:effectLst>
            <a:outerShdw blurRad="127000" dist="127000" dir="8460000" algn="tl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/>
          </a:sp3d>
        </p:spPr>
      </p:pic>
      <p:sp>
        <p:nvSpPr>
          <p:cNvPr id="14" name="TextBox 13"/>
          <p:cNvSpPr txBox="1"/>
          <p:nvPr/>
        </p:nvSpPr>
        <p:spPr>
          <a:xfrm>
            <a:off x="5867400" y="55626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Site Visits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1.11111E-6 C 0.12344 0.0993 0.24688 0.19861 0.30313 0.3625 C 0.35938 0.52639 0.33229 0.88055 0.3375 0.98333 " pathEditMode="relative" ptsTypes="aaA">
                                      <p:cBhvr>
                                        <p:cTn id="1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1 -0.03542 L 0.1868 0.13403 L 0.19687 0.825 " pathEditMode="relative" rAng="0" ptsTypes="AAA">
                                      <p:cBhvr>
                                        <p:cTn id="2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1.11111E-6 L 0.04358 0.09537 L 0.04844 0.66458 " pathEditMode="relative" rAng="0" ptsTypes="AAA">
                                      <p:cBhvr>
                                        <p:cTn id="36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3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-3.46945E-18 L -0.00313 0.17083 L -0.0625 0.4791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Technical Expert Panel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Calisto MT" pitchFamily="18" charset="0"/>
              </a:rPr>
              <a:t>Technical Expert Panel (TEP) consisted of experts who were developers, implementers, manager and users of open source technology</a:t>
            </a:r>
          </a:p>
          <a:p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 pitchFamily="18" charset="0"/>
                <a:ea typeface="+mn-ea"/>
                <a:cs typeface="+mn-cs"/>
              </a:rPr>
              <a:t>Some of the individuals included were: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Rob </a:t>
            </a:r>
            <a:r>
              <a:rPr lang="en-US" sz="2000" kern="1200" dirty="0" err="1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Kolodner</a:t>
            </a: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, former National Coordinator for Health IT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Brian </a:t>
            </a:r>
            <a:r>
              <a:rPr lang="en-US" sz="2000" kern="1200" dirty="0" err="1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Behlendorf</a:t>
            </a: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, Mozilla/Apache Foundation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Howard Hays, MD, Portfolio Manager, Resource Patient Management System (RPMS)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Tom Jones, MD, Chief Medical Officer, </a:t>
            </a:r>
            <a:r>
              <a:rPr lang="en-US" sz="2000" kern="1200" dirty="0" err="1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Tolven</a:t>
            </a:r>
            <a:endParaRPr lang="en-US" sz="2000" kern="1200" dirty="0" smtClean="0">
              <a:solidFill>
                <a:prstClr val="black"/>
              </a:solidFill>
              <a:latin typeface="Calisto MT" pitchFamily="18" charset="0"/>
              <a:cs typeface="+mn-cs"/>
            </a:endParaRP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Sarah </a:t>
            </a:r>
            <a:r>
              <a:rPr lang="en-US" sz="2000" kern="1200" dirty="0" err="1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Chouinard</a:t>
            </a:r>
            <a:r>
              <a:rPr lang="en-US" sz="2000" kern="1200" dirty="0" smtClean="0">
                <a:solidFill>
                  <a:prstClr val="black"/>
                </a:solidFill>
                <a:latin typeface="Calisto MT" pitchFamily="18" charset="0"/>
                <a:cs typeface="+mn-cs"/>
              </a:rPr>
              <a:t>, MD, Medical Director, Clay Medical Systems, Inc</a:t>
            </a:r>
          </a:p>
          <a:p>
            <a:r>
              <a:rPr lang="en-US" sz="2400" dirty="0" smtClean="0">
                <a:latin typeface="Calisto MT" pitchFamily="18" charset="0"/>
              </a:rPr>
              <a:t>TEP advised NORC on the study methodology and reviewed the report before it was final</a:t>
            </a:r>
          </a:p>
          <a:p>
            <a:pPr marL="5715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Calisto MT" pitchFamily="18" charset="0"/>
              <a:cs typeface="+mn-cs"/>
            </a:endParaRPr>
          </a:p>
          <a:p>
            <a:pPr lvl="1">
              <a:buNone/>
            </a:pPr>
            <a:endParaRPr lang="en-US" sz="2000" dirty="0" smtClean="0">
              <a:latin typeface="Calisto MT" pitchFamily="18" charset="0"/>
            </a:endParaRPr>
          </a:p>
          <a:p>
            <a:endParaRPr lang="en-US" sz="2400" dirty="0" smtClean="0">
              <a:latin typeface="Calisto MT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listo MT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1205</Words>
  <Application>Microsoft Office PowerPoint</Application>
  <PresentationFormat>On-screen Show (4:3)</PresentationFormat>
  <Paragraphs>159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Diseño predeterminado</vt:lpstr>
      <vt:lpstr>1_Office Theme</vt:lpstr>
      <vt:lpstr>Word 2007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Technical Expert Panel</vt:lpstr>
      <vt:lpstr>Literature Review</vt:lpstr>
      <vt:lpstr>Key Informant Interviews</vt:lpstr>
      <vt:lpstr>Site Visits</vt:lpstr>
      <vt:lpstr>Slide 13</vt:lpstr>
      <vt:lpstr>Site Visit Locations</vt:lpstr>
      <vt:lpstr>Slide 15</vt:lpstr>
      <vt:lpstr>Slide 16</vt:lpstr>
      <vt:lpstr>Slide 17</vt:lpstr>
      <vt:lpstr>Site Visit Findings</vt:lpstr>
      <vt:lpstr>Other Findings</vt:lpstr>
      <vt:lpstr>TCO – Proprietary</vt:lpstr>
      <vt:lpstr>TCO – Open Source</vt:lpstr>
      <vt:lpstr>Caveats to TCO Analysis</vt:lpstr>
      <vt:lpstr>Slide 23</vt:lpstr>
      <vt:lpstr>What’s Next</vt:lpstr>
      <vt:lpstr>Methodology</vt:lpstr>
      <vt:lpstr>Study and Report</vt:lpstr>
      <vt:lpstr>Thank you!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Jason</cp:lastModifiedBy>
  <cp:revision>155</cp:revision>
  <dcterms:created xsi:type="dcterms:W3CDTF">2011-07-15T15:00:14Z</dcterms:created>
  <dcterms:modified xsi:type="dcterms:W3CDTF">2011-07-23T04:56:54Z</dcterms:modified>
</cp:coreProperties>
</file>